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181"/>
  </p:notesMasterIdLst>
  <p:handoutMasterIdLst>
    <p:handoutMasterId r:id="rId182"/>
  </p:handoutMasterIdLst>
  <p:sldIdLst>
    <p:sldId id="1141" r:id="rId2"/>
    <p:sldId id="1145" r:id="rId3"/>
    <p:sldId id="1147" r:id="rId4"/>
    <p:sldId id="1148" r:id="rId5"/>
    <p:sldId id="1149" r:id="rId6"/>
    <p:sldId id="1151" r:id="rId7"/>
    <p:sldId id="1153" r:id="rId8"/>
    <p:sldId id="1142" r:id="rId9"/>
    <p:sldId id="1152" r:id="rId10"/>
    <p:sldId id="1154" r:id="rId11"/>
    <p:sldId id="1150" r:id="rId12"/>
    <p:sldId id="1155" r:id="rId13"/>
    <p:sldId id="279" r:id="rId14"/>
    <p:sldId id="648" r:id="rId15"/>
    <p:sldId id="706" r:id="rId16"/>
    <p:sldId id="942" r:id="rId17"/>
    <p:sldId id="710" r:id="rId18"/>
    <p:sldId id="713" r:id="rId19"/>
    <p:sldId id="707" r:id="rId20"/>
    <p:sldId id="941" r:id="rId21"/>
    <p:sldId id="956" r:id="rId22"/>
    <p:sldId id="746" r:id="rId23"/>
    <p:sldId id="767" r:id="rId24"/>
    <p:sldId id="768" r:id="rId25"/>
    <p:sldId id="769" r:id="rId26"/>
    <p:sldId id="1158" r:id="rId27"/>
    <p:sldId id="1159" r:id="rId28"/>
    <p:sldId id="963" r:id="rId29"/>
    <p:sldId id="964" r:id="rId30"/>
    <p:sldId id="965" r:id="rId31"/>
    <p:sldId id="966" r:id="rId32"/>
    <p:sldId id="967" r:id="rId33"/>
    <p:sldId id="968" r:id="rId34"/>
    <p:sldId id="969" r:id="rId35"/>
    <p:sldId id="970" r:id="rId36"/>
    <p:sldId id="971" r:id="rId37"/>
    <p:sldId id="972" r:id="rId38"/>
    <p:sldId id="973" r:id="rId39"/>
    <p:sldId id="974" r:id="rId40"/>
    <p:sldId id="975" r:id="rId41"/>
    <p:sldId id="976" r:id="rId42"/>
    <p:sldId id="1031" r:id="rId43"/>
    <p:sldId id="1043" r:id="rId44"/>
    <p:sldId id="977" r:id="rId45"/>
    <p:sldId id="978" r:id="rId46"/>
    <p:sldId id="979" r:id="rId47"/>
    <p:sldId id="980" r:id="rId48"/>
    <p:sldId id="981" r:id="rId49"/>
    <p:sldId id="982" r:id="rId50"/>
    <p:sldId id="983" r:id="rId51"/>
    <p:sldId id="984" r:id="rId52"/>
    <p:sldId id="933" r:id="rId53"/>
    <p:sldId id="985" r:id="rId54"/>
    <p:sldId id="1033" r:id="rId55"/>
    <p:sldId id="1036" r:id="rId56"/>
    <p:sldId id="1035" r:id="rId57"/>
    <p:sldId id="1060" r:id="rId58"/>
    <p:sldId id="1061" r:id="rId59"/>
    <p:sldId id="996" r:id="rId60"/>
    <p:sldId id="1062" r:id="rId61"/>
    <p:sldId id="997" r:id="rId62"/>
    <p:sldId id="998" r:id="rId63"/>
    <p:sldId id="999" r:id="rId64"/>
    <p:sldId id="1000" r:id="rId65"/>
    <p:sldId id="1001" r:id="rId66"/>
    <p:sldId id="1002" r:id="rId67"/>
    <p:sldId id="1003" r:id="rId68"/>
    <p:sldId id="1004" r:id="rId69"/>
    <p:sldId id="1005" r:id="rId70"/>
    <p:sldId id="1064" r:id="rId71"/>
    <p:sldId id="1065" r:id="rId72"/>
    <p:sldId id="1006" r:id="rId73"/>
    <p:sldId id="1007" r:id="rId74"/>
    <p:sldId id="1008" r:id="rId75"/>
    <p:sldId id="1066" r:id="rId76"/>
    <p:sldId id="1009" r:id="rId77"/>
    <p:sldId id="1010" r:id="rId78"/>
    <p:sldId id="1011" r:id="rId79"/>
    <p:sldId id="1012" r:id="rId80"/>
    <p:sldId id="1013" r:id="rId81"/>
    <p:sldId id="1014" r:id="rId82"/>
    <p:sldId id="1015" r:id="rId83"/>
    <p:sldId id="1016" r:id="rId84"/>
    <p:sldId id="1017" r:id="rId85"/>
    <p:sldId id="1018" r:id="rId86"/>
    <p:sldId id="1019" r:id="rId87"/>
    <p:sldId id="1037" r:id="rId88"/>
    <p:sldId id="1034" r:id="rId89"/>
    <p:sldId id="1041" r:id="rId90"/>
    <p:sldId id="1038" r:id="rId91"/>
    <p:sldId id="1039" r:id="rId92"/>
    <p:sldId id="1040" r:id="rId93"/>
    <p:sldId id="1020" r:id="rId94"/>
    <p:sldId id="1021" r:id="rId95"/>
    <p:sldId id="1022" r:id="rId96"/>
    <p:sldId id="1023" r:id="rId97"/>
    <p:sldId id="1024" r:id="rId98"/>
    <p:sldId id="1026" r:id="rId99"/>
    <p:sldId id="1042" r:id="rId100"/>
    <p:sldId id="1027" r:id="rId101"/>
    <p:sldId id="1028" r:id="rId102"/>
    <p:sldId id="1029" r:id="rId103"/>
    <p:sldId id="1025" r:id="rId104"/>
    <p:sldId id="1030" r:id="rId105"/>
    <p:sldId id="1067" r:id="rId106"/>
    <p:sldId id="1068" r:id="rId107"/>
    <p:sldId id="1069" r:id="rId108"/>
    <p:sldId id="1070" r:id="rId109"/>
    <p:sldId id="1071" r:id="rId110"/>
    <p:sldId id="1072" r:id="rId111"/>
    <p:sldId id="1073" r:id="rId112"/>
    <p:sldId id="1074" r:id="rId113"/>
    <p:sldId id="1075" r:id="rId114"/>
    <p:sldId id="1076" r:id="rId115"/>
    <p:sldId id="1077" r:id="rId116"/>
    <p:sldId id="1078" r:id="rId117"/>
    <p:sldId id="1079" r:id="rId118"/>
    <p:sldId id="1080" r:id="rId119"/>
    <p:sldId id="1081" r:id="rId120"/>
    <p:sldId id="1082" r:id="rId121"/>
    <p:sldId id="1083" r:id="rId122"/>
    <p:sldId id="1084" r:id="rId123"/>
    <p:sldId id="1085" r:id="rId124"/>
    <p:sldId id="1086" r:id="rId125"/>
    <p:sldId id="1087" r:id="rId126"/>
    <p:sldId id="1088" r:id="rId127"/>
    <p:sldId id="1089" r:id="rId128"/>
    <p:sldId id="1090" r:id="rId129"/>
    <p:sldId id="1091" r:id="rId130"/>
    <p:sldId id="1092" r:id="rId131"/>
    <p:sldId id="1093" r:id="rId132"/>
    <p:sldId id="1094" r:id="rId133"/>
    <p:sldId id="1095" r:id="rId134"/>
    <p:sldId id="1160" r:id="rId135"/>
    <p:sldId id="1096" r:id="rId136"/>
    <p:sldId id="1097" r:id="rId137"/>
    <p:sldId id="1098" r:id="rId138"/>
    <p:sldId id="1099" r:id="rId139"/>
    <p:sldId id="1100" r:id="rId140"/>
    <p:sldId id="1101" r:id="rId141"/>
    <p:sldId id="1102" r:id="rId142"/>
    <p:sldId id="1103" r:id="rId143"/>
    <p:sldId id="1104" r:id="rId144"/>
    <p:sldId id="1105" r:id="rId145"/>
    <p:sldId id="1106" r:id="rId146"/>
    <p:sldId id="1107" r:id="rId147"/>
    <p:sldId id="1108" r:id="rId148"/>
    <p:sldId id="1109" r:id="rId149"/>
    <p:sldId id="1110" r:id="rId150"/>
    <p:sldId id="1111" r:id="rId151"/>
    <p:sldId id="1112" r:id="rId152"/>
    <p:sldId id="1113" r:id="rId153"/>
    <p:sldId id="1114" r:id="rId154"/>
    <p:sldId id="1115" r:id="rId155"/>
    <p:sldId id="1116" r:id="rId156"/>
    <p:sldId id="1117" r:id="rId157"/>
    <p:sldId id="1118" r:id="rId158"/>
    <p:sldId id="1119" r:id="rId159"/>
    <p:sldId id="1120" r:id="rId160"/>
    <p:sldId id="1121" r:id="rId161"/>
    <p:sldId id="1122" r:id="rId162"/>
    <p:sldId id="1123" r:id="rId163"/>
    <p:sldId id="1124" r:id="rId164"/>
    <p:sldId id="1125" r:id="rId165"/>
    <p:sldId id="1126" r:id="rId166"/>
    <p:sldId id="1127" r:id="rId167"/>
    <p:sldId id="1128" r:id="rId168"/>
    <p:sldId id="1129" r:id="rId169"/>
    <p:sldId id="1130" r:id="rId170"/>
    <p:sldId id="1131" r:id="rId171"/>
    <p:sldId id="1132" r:id="rId172"/>
    <p:sldId id="1133" r:id="rId173"/>
    <p:sldId id="1134" r:id="rId174"/>
    <p:sldId id="1135" r:id="rId175"/>
    <p:sldId id="1136" r:id="rId176"/>
    <p:sldId id="1137" r:id="rId177"/>
    <p:sldId id="1138" r:id="rId178"/>
    <p:sldId id="1139" r:id="rId179"/>
    <p:sldId id="1140" r:id="rId1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F6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3" autoAdjust="0"/>
    <p:restoredTop sz="95824" autoAdjust="0"/>
  </p:normalViewPr>
  <p:slideViewPr>
    <p:cSldViewPr snapToGrid="0" snapToObjects="1">
      <p:cViewPr varScale="1">
        <p:scale>
          <a:sx n="103" d="100"/>
          <a:sy n="103" d="100"/>
        </p:scale>
        <p:origin x="114" y="192"/>
      </p:cViewPr>
      <p:guideLst>
        <p:guide orient="horz" pos="2160"/>
        <p:guide pos="384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snapToGrid="0" snapToObjects="1">
      <p:cViewPr varScale="1">
        <p:scale>
          <a:sx n="85" d="100"/>
          <a:sy n="85" d="100"/>
        </p:scale>
        <p:origin x="3174" y="9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handoutMaster" Target="handoutMasters/handout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32667512468209"/>
          <c:y val="4.0553667471514294E-2"/>
          <c:w val="0.84080207819047192"/>
          <c:h val="0.85236167463337587"/>
        </c:manualLayout>
      </c:layout>
      <c:barChart>
        <c:barDir val="col"/>
        <c:grouping val="clustered"/>
        <c:varyColors val="0"/>
        <c:ser>
          <c:idx val="0"/>
          <c:order val="0"/>
          <c:tx>
            <c:strRef>
              <c:f>Sheet1!$B$1</c:f>
              <c:strCache>
                <c:ptCount val="1"/>
                <c:pt idx="0">
                  <c:v>Column1</c:v>
                </c:pt>
              </c:strCache>
            </c:strRef>
          </c:tx>
          <c:spPr>
            <a:solidFill>
              <a:schemeClr val="bg1"/>
            </a:solidFill>
            <a:ln>
              <a:solidFill>
                <a:schemeClr val="tx1"/>
              </a:solidFill>
            </a:ln>
            <a:effectLst/>
          </c:spPr>
          <c:invertIfNegative val="0"/>
          <c:dLbls>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 Negative</c:v>
                </c:pt>
                <c:pt idx="1">
                  <c:v>Positive</c:v>
                </c:pt>
                <c:pt idx="2">
                  <c:v>Total</c:v>
                </c:pt>
              </c:strCache>
            </c:strRef>
          </c:cat>
          <c:val>
            <c:numRef>
              <c:f>Sheet1!$B$2:$B$4</c:f>
              <c:numCache>
                <c:formatCode>0</c:formatCode>
                <c:ptCount val="3"/>
                <c:pt idx="0">
                  <c:v>36</c:v>
                </c:pt>
                <c:pt idx="1">
                  <c:v>68.36</c:v>
                </c:pt>
                <c:pt idx="2">
                  <c:v>52.18</c:v>
                </c:pt>
              </c:numCache>
            </c:numRef>
          </c:val>
          <c:extLst>
            <c:ext xmlns:c16="http://schemas.microsoft.com/office/drawing/2014/chart" uri="{C3380CC4-5D6E-409C-BE32-E72D297353CC}">
              <c16:uniqueId val="{00000000-0A0F-4960-A013-7255D620F327}"/>
            </c:ext>
          </c:extLst>
        </c:ser>
        <c:dLbls>
          <c:showLegendKey val="0"/>
          <c:showVal val="0"/>
          <c:showCatName val="0"/>
          <c:showSerName val="0"/>
          <c:showPercent val="0"/>
          <c:showBubbleSize val="0"/>
        </c:dLbls>
        <c:gapWidth val="219"/>
        <c:overlap val="-27"/>
        <c:axId val="1049065376"/>
        <c:axId val="1082005856"/>
      </c:barChart>
      <c:catAx>
        <c:axId val="1049065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082005856"/>
        <c:crosses val="autoZero"/>
        <c:auto val="1"/>
        <c:lblAlgn val="ctr"/>
        <c:lblOffset val="100"/>
        <c:noMultiLvlLbl val="0"/>
      </c:catAx>
      <c:valAx>
        <c:axId val="1082005856"/>
        <c:scaling>
          <c:orientation val="minMax"/>
        </c:scaling>
        <c:delete val="0"/>
        <c:axPos val="l"/>
        <c:title>
          <c:tx>
            <c:rich>
              <a:bodyPr rot="-5400000" spcFirstLastPara="1" vertOverflow="ellipsis" vert="horz" wrap="square" anchor="ctr" anchorCtr="1"/>
              <a:lstStyle/>
              <a:p>
                <a:pPr>
                  <a:defRPr sz="28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dirty="0"/>
                  <a:t>Prevalence of not wearing mask</a:t>
                </a:r>
              </a:p>
            </c:rich>
          </c:tx>
          <c:layout>
            <c:manualLayout>
              <c:xMode val="edge"/>
              <c:yMode val="edge"/>
              <c:x val="1.6188063661153662E-2"/>
              <c:y val="0.11740257296855144"/>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solidFill>
              <a:schemeClr val="tx1">
                <a:lumMod val="50000"/>
                <a:lumOff val="50000"/>
              </a:schemeClr>
            </a:solidFill>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04906537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800">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32667512468209"/>
          <c:y val="4.0553667471514294E-2"/>
          <c:w val="0.84080207819047192"/>
          <c:h val="0.85236167463337587"/>
        </c:manualLayout>
      </c:layout>
      <c:barChart>
        <c:barDir val="col"/>
        <c:grouping val="clustered"/>
        <c:varyColors val="0"/>
        <c:ser>
          <c:idx val="0"/>
          <c:order val="0"/>
          <c:tx>
            <c:strRef>
              <c:f>Sheet1!$B$1</c:f>
              <c:strCache>
                <c:ptCount val="1"/>
                <c:pt idx="0">
                  <c:v>Column1</c:v>
                </c:pt>
              </c:strCache>
            </c:strRef>
          </c:tx>
          <c:spPr>
            <a:solidFill>
              <a:schemeClr val="bg1"/>
            </a:solidFill>
            <a:ln>
              <a:solidFill>
                <a:schemeClr val="tx1"/>
              </a:solidFill>
            </a:ln>
            <a:effectLst/>
          </c:spPr>
          <c:invertIfNegative val="0"/>
          <c:dLbls>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 Negative</c:v>
                </c:pt>
                <c:pt idx="1">
                  <c:v>Positive</c:v>
                </c:pt>
                <c:pt idx="2">
                  <c:v>Total</c:v>
                </c:pt>
              </c:strCache>
            </c:strRef>
          </c:cat>
          <c:val>
            <c:numRef>
              <c:f>Sheet1!$B$2:$B$4</c:f>
              <c:numCache>
                <c:formatCode>0</c:formatCode>
                <c:ptCount val="3"/>
                <c:pt idx="0">
                  <c:v>36</c:v>
                </c:pt>
                <c:pt idx="1">
                  <c:v>68.36</c:v>
                </c:pt>
                <c:pt idx="2">
                  <c:v>52.18</c:v>
                </c:pt>
              </c:numCache>
            </c:numRef>
          </c:val>
          <c:extLst>
            <c:ext xmlns:c16="http://schemas.microsoft.com/office/drawing/2014/chart" uri="{C3380CC4-5D6E-409C-BE32-E72D297353CC}">
              <c16:uniqueId val="{00000000-0A0F-4960-A013-7255D620F327}"/>
            </c:ext>
          </c:extLst>
        </c:ser>
        <c:dLbls>
          <c:showLegendKey val="0"/>
          <c:showVal val="0"/>
          <c:showCatName val="0"/>
          <c:showSerName val="0"/>
          <c:showPercent val="0"/>
          <c:showBubbleSize val="0"/>
        </c:dLbls>
        <c:gapWidth val="219"/>
        <c:overlap val="-27"/>
        <c:axId val="1049065376"/>
        <c:axId val="1082005856"/>
      </c:barChart>
      <c:catAx>
        <c:axId val="1049065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082005856"/>
        <c:crosses val="autoZero"/>
        <c:auto val="1"/>
        <c:lblAlgn val="ctr"/>
        <c:lblOffset val="100"/>
        <c:noMultiLvlLbl val="0"/>
      </c:catAx>
      <c:valAx>
        <c:axId val="1082005856"/>
        <c:scaling>
          <c:orientation val="minMax"/>
        </c:scaling>
        <c:delete val="0"/>
        <c:axPos val="l"/>
        <c:title>
          <c:tx>
            <c:rich>
              <a:bodyPr rot="-5400000" spcFirstLastPara="1" vertOverflow="ellipsis" vert="horz" wrap="square" anchor="ctr" anchorCtr="1"/>
              <a:lstStyle/>
              <a:p>
                <a:pPr>
                  <a:defRPr sz="28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dirty="0"/>
                  <a:t>Prevalence of not wearing mask</a:t>
                </a:r>
              </a:p>
            </c:rich>
          </c:tx>
          <c:layout>
            <c:manualLayout>
              <c:xMode val="edge"/>
              <c:yMode val="edge"/>
              <c:x val="1.6188063661153662E-2"/>
              <c:y val="0.11740257296855144"/>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solidFill>
              <a:schemeClr val="tx1">
                <a:lumMod val="50000"/>
                <a:lumOff val="50000"/>
              </a:schemeClr>
            </a:solidFill>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04906537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800">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390FE5-C1E5-4B3F-8E62-6D88434766B7}" type="datetimeFigureOut">
              <a:rPr lang="en-US" smtClean="0"/>
              <a:t>11/22/2021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743B9C-7020-4483-B355-0019753CE2E4}" type="slidenum">
              <a:rPr lang="en-US" smtClean="0"/>
              <a:t>‹#›</a:t>
            </a:fld>
            <a:endParaRPr lang="en-US"/>
          </a:p>
        </p:txBody>
      </p:sp>
    </p:spTree>
    <p:extLst>
      <p:ext uri="{BB962C8B-B14F-4D97-AF65-F5344CB8AC3E}">
        <p14:creationId xmlns:p14="http://schemas.microsoft.com/office/powerpoint/2010/main" val="4187237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DC9D0907-D43B-42A7-AAF5-CBF68C224838}" type="datetimeFigureOut">
              <a:rPr lang="en-US"/>
              <a:pPr>
                <a:defRPr/>
              </a:pPr>
              <a:t>11/22/2021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97811EED-612C-493B-A569-32BA18BCE0D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7811EED-612C-493B-A569-32BA18BCE0DB}" type="slidenum">
              <a:rPr lang="en-US" altLang="en-US" smtClean="0"/>
              <a:pPr>
                <a:defRPr/>
              </a:pPr>
              <a:t>13</a:t>
            </a:fld>
            <a:endParaRPr lang="en-US" altLang="en-US"/>
          </a:p>
        </p:txBody>
      </p:sp>
    </p:spTree>
    <p:extLst>
      <p:ext uri="{BB962C8B-B14F-4D97-AF65-F5344CB8AC3E}">
        <p14:creationId xmlns:p14="http://schemas.microsoft.com/office/powerpoint/2010/main" val="1654585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7811EED-612C-493B-A569-32BA18BCE0DB}" type="slidenum">
              <a:rPr lang="en-US" altLang="en-US" smtClean="0"/>
              <a:pPr>
                <a:defRPr/>
              </a:pPr>
              <a:t>105</a:t>
            </a:fld>
            <a:endParaRPr lang="en-US" altLang="en-US"/>
          </a:p>
        </p:txBody>
      </p:sp>
    </p:spTree>
    <p:extLst>
      <p:ext uri="{BB962C8B-B14F-4D97-AF65-F5344CB8AC3E}">
        <p14:creationId xmlns:p14="http://schemas.microsoft.com/office/powerpoint/2010/main" val="3796816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7811EED-612C-493B-A569-32BA18BCE0DB}" type="slidenum">
              <a:rPr lang="en-US" altLang="en-US" smtClean="0"/>
              <a:pPr>
                <a:defRPr/>
              </a:pPr>
              <a:t>173</a:t>
            </a:fld>
            <a:endParaRPr lang="en-US" altLang="en-US"/>
          </a:p>
        </p:txBody>
      </p:sp>
    </p:spTree>
    <p:extLst>
      <p:ext uri="{BB962C8B-B14F-4D97-AF65-F5344CB8AC3E}">
        <p14:creationId xmlns:p14="http://schemas.microsoft.com/office/powerpoint/2010/main" val="2949228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7811EED-612C-493B-A569-32BA18BCE0DB}" type="slidenum">
              <a:rPr lang="en-US" altLang="en-US" smtClean="0"/>
              <a:pPr>
                <a:defRPr/>
              </a:pPr>
              <a:t>174</a:t>
            </a:fld>
            <a:endParaRPr lang="en-US" altLang="en-US"/>
          </a:p>
        </p:txBody>
      </p:sp>
    </p:spTree>
    <p:extLst>
      <p:ext uri="{BB962C8B-B14F-4D97-AF65-F5344CB8AC3E}">
        <p14:creationId xmlns:p14="http://schemas.microsoft.com/office/powerpoint/2010/main" val="2921048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7811EED-612C-493B-A569-32BA18BCE0DB}" type="slidenum">
              <a:rPr lang="en-US" altLang="en-US" smtClean="0"/>
              <a:pPr>
                <a:defRPr/>
              </a:pPr>
              <a:t>175</a:t>
            </a:fld>
            <a:endParaRPr lang="en-US" altLang="en-US"/>
          </a:p>
        </p:txBody>
      </p:sp>
    </p:spTree>
    <p:extLst>
      <p:ext uri="{BB962C8B-B14F-4D97-AF65-F5344CB8AC3E}">
        <p14:creationId xmlns:p14="http://schemas.microsoft.com/office/powerpoint/2010/main" val="304921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7811EED-612C-493B-A569-32BA18BCE0DB}" type="slidenum">
              <a:rPr lang="en-US" altLang="en-US" smtClean="0"/>
              <a:pPr>
                <a:defRPr/>
              </a:pPr>
              <a:t>176</a:t>
            </a:fld>
            <a:endParaRPr lang="en-US" altLang="en-US"/>
          </a:p>
        </p:txBody>
      </p:sp>
    </p:spTree>
    <p:extLst>
      <p:ext uri="{BB962C8B-B14F-4D97-AF65-F5344CB8AC3E}">
        <p14:creationId xmlns:p14="http://schemas.microsoft.com/office/powerpoint/2010/main" val="2450732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7811EED-612C-493B-A569-32BA18BCE0DB}" type="slidenum">
              <a:rPr lang="en-US" altLang="en-US" smtClean="0"/>
              <a:pPr>
                <a:defRPr/>
              </a:pPr>
              <a:t>177</a:t>
            </a:fld>
            <a:endParaRPr lang="en-US" altLang="en-US"/>
          </a:p>
        </p:txBody>
      </p:sp>
    </p:spTree>
    <p:extLst>
      <p:ext uri="{BB962C8B-B14F-4D97-AF65-F5344CB8AC3E}">
        <p14:creationId xmlns:p14="http://schemas.microsoft.com/office/powerpoint/2010/main" val="405876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FD8182BE-2D9E-4A22-BABF-69B114D18D33}" type="datetimeFigureOut">
              <a:rPr lang="en-US" smtClean="0"/>
              <a:pPr>
                <a:defRPr/>
              </a:pPr>
              <a:t>11/22/2021</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8FE0E33-022A-4819-A5D9-F763B04C27E1}" type="slidenum">
              <a:rPr lang="en-US" altLang="en-US" smtClean="0"/>
              <a:pPr>
                <a:defRPr/>
              </a:pPr>
              <a:t>‹#›</a:t>
            </a:fld>
            <a:endParaRPr lang="en-US" altLang="en-US"/>
          </a:p>
        </p:txBody>
      </p:sp>
    </p:spTree>
    <p:extLst>
      <p:ext uri="{BB962C8B-B14F-4D97-AF65-F5344CB8AC3E}">
        <p14:creationId xmlns:p14="http://schemas.microsoft.com/office/powerpoint/2010/main" val="1392358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FD8182BE-2D9E-4A22-BABF-69B114D18D33}" type="datetimeFigureOut">
              <a:rPr lang="en-US" smtClean="0"/>
              <a:pPr>
                <a:defRPr/>
              </a:pPr>
              <a:t>11/22/2021</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8FE0E33-022A-4819-A5D9-F763B04C27E1}" type="slidenum">
              <a:rPr lang="en-US" altLang="en-US" smtClean="0"/>
              <a:pPr>
                <a:defRPr/>
              </a:pPr>
              <a:t>‹#›</a:t>
            </a:fld>
            <a:endParaRPr lang="en-US" altLang="en-US"/>
          </a:p>
        </p:txBody>
      </p:sp>
    </p:spTree>
    <p:extLst>
      <p:ext uri="{BB962C8B-B14F-4D97-AF65-F5344CB8AC3E}">
        <p14:creationId xmlns:p14="http://schemas.microsoft.com/office/powerpoint/2010/main" val="895140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FD8182BE-2D9E-4A22-BABF-69B114D18D33}" type="datetimeFigureOut">
              <a:rPr lang="en-US" smtClean="0"/>
              <a:pPr>
                <a:defRPr/>
              </a:pPr>
              <a:t>11/22/2021</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8FE0E33-022A-4819-A5D9-F763B04C27E1}" type="slidenum">
              <a:rPr lang="en-US" altLang="en-US" smtClean="0"/>
              <a:pPr>
                <a:defRPr/>
              </a:pPr>
              <a:t>‹#›</a:t>
            </a:fld>
            <a:endParaRPr lang="en-US" altLang="en-US"/>
          </a:p>
        </p:txBody>
      </p:sp>
    </p:spTree>
    <p:extLst>
      <p:ext uri="{BB962C8B-B14F-4D97-AF65-F5344CB8AC3E}">
        <p14:creationId xmlns:p14="http://schemas.microsoft.com/office/powerpoint/2010/main" val="534727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Rectangle 2"/>
          <p:cNvSpPr/>
          <p:nvPr userDrawn="1"/>
        </p:nvSpPr>
        <p:spPr>
          <a:xfrm>
            <a:off x="0" y="5751514"/>
            <a:ext cx="12192000" cy="1106487"/>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TextBox 7"/>
          <p:cNvSpPr txBox="1">
            <a:spLocks noChangeArrowheads="1"/>
          </p:cNvSpPr>
          <p:nvPr userDrawn="1"/>
        </p:nvSpPr>
        <p:spPr bwMode="auto">
          <a:xfrm>
            <a:off x="7418917" y="6218239"/>
            <a:ext cx="30480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GB" altLang="en-US" sz="1400" b="1">
                <a:solidFill>
                  <a:schemeClr val="bg2"/>
                </a:solidFill>
              </a:rPr>
              <a:t>www.icddrb.org</a:t>
            </a:r>
          </a:p>
        </p:txBody>
      </p:sp>
      <p:pic>
        <p:nvPicPr>
          <p:cNvPr id="5" name="Picture 8" descr="C:\Users\User\Desktop\ICDDRB PowerPointTemplate\icddrb_orang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3267" y="764117"/>
            <a:ext cx="25273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1684867" y="1617134"/>
            <a:ext cx="8782051"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10"/>
          <p:cNvSpPr txBox="1">
            <a:spLocks noChangeArrowheads="1"/>
          </p:cNvSpPr>
          <p:nvPr userDrawn="1"/>
        </p:nvSpPr>
        <p:spPr bwMode="auto">
          <a:xfrm>
            <a:off x="1684867" y="6251575"/>
            <a:ext cx="6066367"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100">
                <a:solidFill>
                  <a:schemeClr val="bg2"/>
                </a:solidFill>
              </a:rPr>
              <a:t>Solving public health problems through innovative scientific research</a:t>
            </a:r>
            <a:endParaRPr lang="en-GB" altLang="en-US" sz="1100" dirty="0">
              <a:solidFill>
                <a:schemeClr val="bg2"/>
              </a:solidFill>
            </a:endParaRPr>
          </a:p>
        </p:txBody>
      </p:sp>
      <p:sp>
        <p:nvSpPr>
          <p:cNvPr id="16" name="Text Placeholder 15"/>
          <p:cNvSpPr>
            <a:spLocks noGrp="1"/>
          </p:cNvSpPr>
          <p:nvPr>
            <p:ph type="body" sz="quarter" idx="10"/>
          </p:nvPr>
        </p:nvSpPr>
        <p:spPr>
          <a:xfrm>
            <a:off x="1583267" y="1793779"/>
            <a:ext cx="8782051" cy="2733675"/>
          </a:xfrm>
        </p:spPr>
        <p:txBody>
          <a:bodyPr/>
          <a:lstStyle>
            <a:lvl1pPr marL="0" indent="0">
              <a:buNone/>
              <a:defRPr sz="4000"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142884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ext slide">
    <p:spTree>
      <p:nvGrpSpPr>
        <p:cNvPr id="1" name=""/>
        <p:cNvGrpSpPr/>
        <p:nvPr/>
      </p:nvGrpSpPr>
      <p:grpSpPr>
        <a:xfrm>
          <a:off x="0" y="0"/>
          <a:ext cx="0" cy="0"/>
          <a:chOff x="0" y="0"/>
          <a:chExt cx="0" cy="0"/>
        </a:xfrm>
      </p:grpSpPr>
      <p:sp>
        <p:nvSpPr>
          <p:cNvPr id="4" name="Rectangle 3"/>
          <p:cNvSpPr/>
          <p:nvPr userDrawn="1"/>
        </p:nvSpPr>
        <p:spPr>
          <a:xfrm>
            <a:off x="0" y="6210300"/>
            <a:ext cx="12192000" cy="64770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00685" y="6359525"/>
            <a:ext cx="1517649"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userDrawn="1"/>
        </p:nvSpPr>
        <p:spPr>
          <a:xfrm>
            <a:off x="383823" y="6383338"/>
            <a:ext cx="930628" cy="322262"/>
          </a:xfrm>
          <a:prstGeom prst="rect">
            <a:avLst/>
          </a:prstGeom>
          <a:noFill/>
        </p:spPr>
        <p:txBody>
          <a:bodyPr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fld id="{F71826B2-F1AE-435D-B222-18DB9559347F}" type="slidenum">
              <a:rPr lang="en-GB" altLang="en-US" sz="1800" b="1" smtClean="0">
                <a:solidFill>
                  <a:srgbClr val="E2E2E2"/>
                </a:solidFill>
              </a:rPr>
              <a:pPr eaLnBrk="1" hangingPunct="1">
                <a:defRPr/>
              </a:pPr>
              <a:t>‹#›</a:t>
            </a:fld>
            <a:endParaRPr lang="en-GB" altLang="en-US" sz="1800" b="1" dirty="0">
              <a:solidFill>
                <a:srgbClr val="E2E2E2"/>
              </a:solidFill>
            </a:endParaRPr>
          </a:p>
        </p:txBody>
      </p:sp>
      <p:sp>
        <p:nvSpPr>
          <p:cNvPr id="8" name="Text Placeholder 4"/>
          <p:cNvSpPr txBox="1">
            <a:spLocks/>
          </p:cNvSpPr>
          <p:nvPr userDrawn="1"/>
        </p:nvSpPr>
        <p:spPr>
          <a:xfrm>
            <a:off x="1314451" y="6378575"/>
            <a:ext cx="7861300" cy="323850"/>
          </a:xfrm>
          <a:prstGeom prst="rect">
            <a:avLst/>
          </a:prstGeom>
        </p:spPr>
        <p:txBody>
          <a:bodyPr lIns="0" tIns="0" rIns="0" bIns="0" anchor="ctr"/>
          <a:lstStyle>
            <a:lvl1pPr marL="0" indent="0" algn="l" defTabSz="914400" rtl="0" eaLnBrk="1" latinLnBrk="0" hangingPunct="1">
              <a:lnSpc>
                <a:spcPct val="100000"/>
              </a:lnSpc>
              <a:spcBef>
                <a:spcPts val="1000"/>
              </a:spcBef>
              <a:buFont typeface="Arial" panose="020B0604020202020204" pitchFamily="34" charset="0"/>
              <a:buNone/>
              <a:defRPr sz="800" kern="1200">
                <a:solidFill>
                  <a:schemeClr val="tx1">
                    <a:lumMod val="60000"/>
                    <a:lumOff val="40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800" kern="1200">
                <a:solidFill>
                  <a:schemeClr val="bg1">
                    <a:lumMod val="50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800" kern="1200">
                <a:solidFill>
                  <a:schemeClr val="bg1">
                    <a:lumMod val="50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800" kern="1200">
                <a:solidFill>
                  <a:schemeClr val="bg1">
                    <a:lumMod val="50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lang="en-GB" sz="1600" dirty="0">
                <a:solidFill>
                  <a:schemeClr val="bg1"/>
                </a:solidFill>
                <a:latin typeface="Tahoma" panose="020B0604030504040204" pitchFamily="34" charset="0"/>
                <a:ea typeface="Tahoma" panose="020B0604030504040204" pitchFamily="34" charset="0"/>
                <a:cs typeface="Tahoma" panose="020B0604030504040204" pitchFamily="34" charset="0"/>
              </a:rPr>
              <a:t>Regression Analysis</a:t>
            </a:r>
          </a:p>
        </p:txBody>
      </p:sp>
      <p:sp>
        <p:nvSpPr>
          <p:cNvPr id="7" name="Text Placeholder 2"/>
          <p:cNvSpPr>
            <a:spLocks noGrp="1"/>
          </p:cNvSpPr>
          <p:nvPr>
            <p:ph type="body" sz="quarter" idx="10"/>
          </p:nvPr>
        </p:nvSpPr>
        <p:spPr>
          <a:xfrm>
            <a:off x="960000" y="504000"/>
            <a:ext cx="10272000" cy="576000"/>
          </a:xfrm>
        </p:spPr>
        <p:txBody>
          <a:bodyPr/>
          <a:lstStyle>
            <a:lvl1pPr marL="0" indent="0" algn="l">
              <a:buNone/>
              <a:defRPr sz="3000" b="1">
                <a:solidFill>
                  <a:schemeClr val="accent1"/>
                </a:solidFill>
              </a:defRPr>
            </a:lvl1pPr>
            <a:lvl2pPr marL="457200" indent="0" algn="l">
              <a:buNone/>
              <a:defRPr sz="3200" b="1">
                <a:solidFill>
                  <a:schemeClr val="accent1"/>
                </a:solidFill>
              </a:defRPr>
            </a:lvl2pPr>
            <a:lvl3pPr marL="914400" indent="0" algn="l">
              <a:buNone/>
              <a:defRPr sz="3200" b="1">
                <a:solidFill>
                  <a:schemeClr val="accent1"/>
                </a:solidFill>
              </a:defRPr>
            </a:lvl3pPr>
            <a:lvl4pPr marL="1371600" indent="0" algn="l">
              <a:buNone/>
              <a:defRPr sz="3200" b="1">
                <a:solidFill>
                  <a:schemeClr val="accent1"/>
                </a:solidFill>
              </a:defRPr>
            </a:lvl4pPr>
            <a:lvl5pPr marL="1828800" indent="0" algn="l">
              <a:buNone/>
              <a:defRPr sz="3200" b="1">
                <a:solidFill>
                  <a:schemeClr val="accent1"/>
                </a:solidFill>
              </a:defRPr>
            </a:lvl5pPr>
          </a:lstStyle>
          <a:p>
            <a:pPr lvl="0"/>
            <a:r>
              <a:rPr lang="en-US"/>
              <a:t>Click to edit Master text styles</a:t>
            </a:r>
          </a:p>
        </p:txBody>
      </p:sp>
      <p:sp>
        <p:nvSpPr>
          <p:cNvPr id="3" name="Text Placeholder 2"/>
          <p:cNvSpPr>
            <a:spLocks noGrp="1"/>
          </p:cNvSpPr>
          <p:nvPr>
            <p:ph type="body" sz="quarter" idx="11"/>
          </p:nvPr>
        </p:nvSpPr>
        <p:spPr>
          <a:xfrm>
            <a:off x="960967" y="1620000"/>
            <a:ext cx="10270067" cy="4327451"/>
          </a:xfrm>
        </p:spPr>
        <p:txBody>
          <a:bodyPr/>
          <a:lstStyle>
            <a:lvl1pPr marL="0" indent="0">
              <a:buFont typeface="Arial" charse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Tree>
    <p:extLst>
      <p:ext uri="{BB962C8B-B14F-4D97-AF65-F5344CB8AC3E}">
        <p14:creationId xmlns:p14="http://schemas.microsoft.com/office/powerpoint/2010/main" val="36633098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hoto slide">
    <p:spTree>
      <p:nvGrpSpPr>
        <p:cNvPr id="1" name=""/>
        <p:cNvGrpSpPr/>
        <p:nvPr/>
      </p:nvGrpSpPr>
      <p:grpSpPr>
        <a:xfrm>
          <a:off x="0" y="0"/>
          <a:ext cx="0" cy="0"/>
          <a:chOff x="0" y="0"/>
          <a:chExt cx="0" cy="0"/>
        </a:xfrm>
      </p:grpSpPr>
      <p:sp>
        <p:nvSpPr>
          <p:cNvPr id="5" name="Rectangle 4"/>
          <p:cNvSpPr/>
          <p:nvPr userDrawn="1"/>
        </p:nvSpPr>
        <p:spPr>
          <a:xfrm>
            <a:off x="0" y="6210300"/>
            <a:ext cx="12192000" cy="6477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00685" y="6359525"/>
            <a:ext cx="1517649"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userDrawn="1"/>
        </p:nvSpPr>
        <p:spPr>
          <a:xfrm>
            <a:off x="973667" y="6383338"/>
            <a:ext cx="340784" cy="322262"/>
          </a:xfrm>
          <a:prstGeom prst="rect">
            <a:avLst/>
          </a:prstGeom>
          <a:noFill/>
        </p:spPr>
        <p:txBody>
          <a:bodyPr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fld id="{5C777C11-88D5-43AF-B463-35C366DC4E18}" type="slidenum">
              <a:rPr lang="en-GB" altLang="en-US" sz="800" b="1" smtClean="0">
                <a:solidFill>
                  <a:srgbClr val="E2E2E2"/>
                </a:solidFill>
              </a:rPr>
              <a:pPr eaLnBrk="1" hangingPunct="1">
                <a:defRPr/>
              </a:pPr>
              <a:t>‹#›</a:t>
            </a:fld>
            <a:endParaRPr lang="en-GB" altLang="en-US" sz="800" b="1">
              <a:solidFill>
                <a:srgbClr val="E2E2E2"/>
              </a:solidFill>
            </a:endParaRPr>
          </a:p>
        </p:txBody>
      </p:sp>
      <p:sp>
        <p:nvSpPr>
          <p:cNvPr id="8" name="Text Placeholder 4"/>
          <p:cNvSpPr txBox="1">
            <a:spLocks/>
          </p:cNvSpPr>
          <p:nvPr userDrawn="1"/>
        </p:nvSpPr>
        <p:spPr>
          <a:xfrm>
            <a:off x="1314451" y="6378575"/>
            <a:ext cx="7861300" cy="323850"/>
          </a:xfrm>
          <a:prstGeom prst="rect">
            <a:avLst/>
          </a:prstGeom>
        </p:spPr>
        <p:txBody>
          <a:bodyPr lIns="0" tIns="0" rIns="0" bIns="0" anchor="ctr"/>
          <a:lstStyle>
            <a:lvl1pPr marL="0" indent="0" algn="l" defTabSz="914400" rtl="0" eaLnBrk="1" latinLnBrk="0" hangingPunct="1">
              <a:lnSpc>
                <a:spcPct val="100000"/>
              </a:lnSpc>
              <a:spcBef>
                <a:spcPts val="1000"/>
              </a:spcBef>
              <a:buFont typeface="Arial" panose="020B0604020202020204" pitchFamily="34" charset="0"/>
              <a:buNone/>
              <a:defRPr sz="800" kern="1200">
                <a:solidFill>
                  <a:schemeClr val="tx1">
                    <a:lumMod val="60000"/>
                    <a:lumOff val="40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800" kern="1200">
                <a:solidFill>
                  <a:schemeClr val="bg1">
                    <a:lumMod val="50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800" kern="1200">
                <a:solidFill>
                  <a:schemeClr val="bg1">
                    <a:lumMod val="50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800" kern="1200">
                <a:solidFill>
                  <a:schemeClr val="bg1">
                    <a:lumMod val="50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lang="en-US" sz="800">
                <a:solidFill>
                  <a:schemeClr val="tx1">
                    <a:lumMod val="20000"/>
                    <a:lumOff val="80000"/>
                  </a:schemeClr>
                </a:solidFill>
              </a:rPr>
              <a:t>[Insert presentation title] </a:t>
            </a:r>
            <a:endParaRPr lang="en-GB" sz="800" dirty="0">
              <a:solidFill>
                <a:schemeClr val="tx1">
                  <a:lumMod val="20000"/>
                  <a:lumOff val="80000"/>
                </a:schemeClr>
              </a:solidFill>
            </a:endParaRPr>
          </a:p>
        </p:txBody>
      </p:sp>
      <p:sp>
        <p:nvSpPr>
          <p:cNvPr id="10" name="Picture Placeholder 5"/>
          <p:cNvSpPr>
            <a:spLocks noGrp="1" noChangeAspect="1"/>
          </p:cNvSpPr>
          <p:nvPr>
            <p:ph type="pic" sz="quarter" idx="11"/>
          </p:nvPr>
        </p:nvSpPr>
        <p:spPr>
          <a:xfrm>
            <a:off x="960000" y="1459252"/>
            <a:ext cx="7981000" cy="3990499"/>
          </a:xfrm>
          <a:solidFill>
            <a:schemeClr val="tx1">
              <a:lumMod val="20000"/>
              <a:lumOff val="80000"/>
            </a:schemeClr>
          </a:solidFill>
          <a:ln>
            <a:noFill/>
          </a:ln>
        </p:spPr>
        <p:txBody>
          <a:bodyPr rtlCol="0">
            <a:noAutofit/>
          </a:bodyPr>
          <a:lstStyle/>
          <a:p>
            <a:pPr lvl="0"/>
            <a:endParaRPr lang="en-GB" noProof="0" dirty="0"/>
          </a:p>
        </p:txBody>
      </p:sp>
      <p:sp>
        <p:nvSpPr>
          <p:cNvPr id="9" name="Text Placeholder 2"/>
          <p:cNvSpPr>
            <a:spLocks noGrp="1"/>
          </p:cNvSpPr>
          <p:nvPr>
            <p:ph type="body" sz="quarter" idx="12"/>
          </p:nvPr>
        </p:nvSpPr>
        <p:spPr>
          <a:xfrm>
            <a:off x="959999" y="503999"/>
            <a:ext cx="10272000" cy="576000"/>
          </a:xfrm>
        </p:spPr>
        <p:txBody>
          <a:bodyPr/>
          <a:lstStyle>
            <a:lvl1pPr marL="0" indent="0" algn="l">
              <a:buNone/>
              <a:defRPr sz="2400" b="1">
                <a:solidFill>
                  <a:schemeClr val="tx2"/>
                </a:solidFill>
              </a:defRPr>
            </a:lvl1pPr>
            <a:lvl2pPr marL="457200" indent="0" algn="l">
              <a:buNone/>
              <a:defRPr sz="2400" b="1"/>
            </a:lvl2pPr>
            <a:lvl3pPr marL="914400" indent="0" algn="l">
              <a:buNone/>
              <a:defRPr sz="2400" b="1"/>
            </a:lvl3pPr>
            <a:lvl4pPr marL="1371600" indent="0" algn="l">
              <a:buNone/>
              <a:defRPr sz="2400" b="1"/>
            </a:lvl4pPr>
            <a:lvl5pPr marL="1828800" indent="0" algn="l">
              <a:buNone/>
              <a:defRPr sz="2400" b="1"/>
            </a:lvl5pPr>
          </a:lstStyle>
          <a:p>
            <a:pPr lvl="0"/>
            <a:r>
              <a:rPr lang="en-US"/>
              <a:t>Click to edit Master text styles</a:t>
            </a:r>
          </a:p>
        </p:txBody>
      </p:sp>
      <p:sp>
        <p:nvSpPr>
          <p:cNvPr id="3" name="Text Placeholder 2"/>
          <p:cNvSpPr>
            <a:spLocks noGrp="1"/>
          </p:cNvSpPr>
          <p:nvPr>
            <p:ph type="body" sz="quarter" idx="13"/>
          </p:nvPr>
        </p:nvSpPr>
        <p:spPr>
          <a:xfrm>
            <a:off x="973667" y="5588001"/>
            <a:ext cx="7967133" cy="449263"/>
          </a:xfrm>
        </p:spPr>
        <p:txBody>
          <a:bodyPr/>
          <a:lstStyle>
            <a:lvl1pPr marL="0" indent="0" algn="l">
              <a:buNone/>
              <a:defRPr sz="1300"/>
            </a:lvl1pPr>
            <a:lvl2pPr marL="457200" indent="0" algn="l">
              <a:buNone/>
              <a:defRPr sz="1300"/>
            </a:lvl2pPr>
            <a:lvl3pPr marL="914400" indent="0" algn="l">
              <a:buNone/>
              <a:defRPr sz="1300"/>
            </a:lvl3pPr>
            <a:lvl4pPr marL="1371600" indent="0" algn="l">
              <a:buNone/>
              <a:defRPr sz="1300"/>
            </a:lvl4pPr>
            <a:lvl5pPr marL="1828800" indent="0" algn="l">
              <a:buNone/>
              <a:defRPr sz="1300"/>
            </a:lvl5pPr>
          </a:lstStyle>
          <a:p>
            <a:pPr lvl="0"/>
            <a:r>
              <a:rPr lang="en-US"/>
              <a:t>Click to edit Master text styles</a:t>
            </a:r>
          </a:p>
        </p:txBody>
      </p:sp>
    </p:spTree>
    <p:extLst>
      <p:ext uri="{BB962C8B-B14F-4D97-AF65-F5344CB8AC3E}">
        <p14:creationId xmlns:p14="http://schemas.microsoft.com/office/powerpoint/2010/main" val="154890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hart slide">
    <p:spTree>
      <p:nvGrpSpPr>
        <p:cNvPr id="1" name=""/>
        <p:cNvGrpSpPr/>
        <p:nvPr/>
      </p:nvGrpSpPr>
      <p:grpSpPr>
        <a:xfrm>
          <a:off x="0" y="0"/>
          <a:ext cx="0" cy="0"/>
          <a:chOff x="0" y="0"/>
          <a:chExt cx="0" cy="0"/>
        </a:xfrm>
      </p:grpSpPr>
      <p:sp>
        <p:nvSpPr>
          <p:cNvPr id="3" name="Rectangle 2"/>
          <p:cNvSpPr/>
          <p:nvPr userDrawn="1"/>
        </p:nvSpPr>
        <p:spPr>
          <a:xfrm>
            <a:off x="0" y="6210300"/>
            <a:ext cx="12192000" cy="6477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00685" y="6359525"/>
            <a:ext cx="1517649"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userDrawn="1"/>
        </p:nvSpPr>
        <p:spPr>
          <a:xfrm>
            <a:off x="973667" y="6383338"/>
            <a:ext cx="340784" cy="322262"/>
          </a:xfrm>
          <a:prstGeom prst="rect">
            <a:avLst/>
          </a:prstGeom>
          <a:noFill/>
        </p:spPr>
        <p:txBody>
          <a:bodyPr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fld id="{28D4F843-1C6F-4C55-9655-65F11A98E7EE}" type="slidenum">
              <a:rPr lang="en-GB" altLang="en-US" sz="800" b="1" smtClean="0">
                <a:solidFill>
                  <a:srgbClr val="E2E2E2"/>
                </a:solidFill>
              </a:rPr>
              <a:pPr eaLnBrk="1" hangingPunct="1">
                <a:defRPr/>
              </a:pPr>
              <a:t>‹#›</a:t>
            </a:fld>
            <a:endParaRPr lang="en-GB" altLang="en-US" sz="800" b="1">
              <a:solidFill>
                <a:srgbClr val="E2E2E2"/>
              </a:solidFill>
            </a:endParaRPr>
          </a:p>
        </p:txBody>
      </p:sp>
      <p:sp>
        <p:nvSpPr>
          <p:cNvPr id="6" name="Text Placeholder 4"/>
          <p:cNvSpPr txBox="1">
            <a:spLocks/>
          </p:cNvSpPr>
          <p:nvPr userDrawn="1"/>
        </p:nvSpPr>
        <p:spPr>
          <a:xfrm>
            <a:off x="1314451" y="6378575"/>
            <a:ext cx="7861300" cy="323850"/>
          </a:xfrm>
          <a:prstGeom prst="rect">
            <a:avLst/>
          </a:prstGeom>
        </p:spPr>
        <p:txBody>
          <a:bodyPr lIns="0" tIns="0" rIns="0" bIns="0" anchor="ctr"/>
          <a:lstStyle>
            <a:lvl1pPr marL="0" indent="0" algn="l" defTabSz="914400" rtl="0" eaLnBrk="1" latinLnBrk="0" hangingPunct="1">
              <a:lnSpc>
                <a:spcPct val="100000"/>
              </a:lnSpc>
              <a:spcBef>
                <a:spcPts val="1000"/>
              </a:spcBef>
              <a:buFont typeface="Arial" panose="020B0604020202020204" pitchFamily="34" charset="0"/>
              <a:buNone/>
              <a:defRPr sz="800" kern="1200">
                <a:solidFill>
                  <a:schemeClr val="tx1">
                    <a:lumMod val="60000"/>
                    <a:lumOff val="40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800" kern="1200">
                <a:solidFill>
                  <a:schemeClr val="bg1">
                    <a:lumMod val="50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800" kern="1200">
                <a:solidFill>
                  <a:schemeClr val="bg1">
                    <a:lumMod val="50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800" kern="1200">
                <a:solidFill>
                  <a:schemeClr val="bg1">
                    <a:lumMod val="50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lang="en-US" sz="800">
                <a:solidFill>
                  <a:schemeClr val="tx1">
                    <a:lumMod val="20000"/>
                    <a:lumOff val="80000"/>
                  </a:schemeClr>
                </a:solidFill>
              </a:rPr>
              <a:t>[Insert presentation title] </a:t>
            </a:r>
            <a:endParaRPr lang="en-GB" sz="800" dirty="0">
              <a:solidFill>
                <a:schemeClr val="tx1">
                  <a:lumMod val="20000"/>
                  <a:lumOff val="80000"/>
                </a:schemeClr>
              </a:solidFill>
            </a:endParaRPr>
          </a:p>
        </p:txBody>
      </p:sp>
      <p:sp>
        <p:nvSpPr>
          <p:cNvPr id="13" name="Text Placeholder 2"/>
          <p:cNvSpPr>
            <a:spLocks noGrp="1"/>
          </p:cNvSpPr>
          <p:nvPr>
            <p:ph type="body" sz="quarter" idx="12"/>
          </p:nvPr>
        </p:nvSpPr>
        <p:spPr>
          <a:xfrm>
            <a:off x="959999" y="504000"/>
            <a:ext cx="10272000" cy="576000"/>
          </a:xfrm>
        </p:spPr>
        <p:txBody>
          <a:bodyPr/>
          <a:lstStyle>
            <a:lvl1pPr marL="0" indent="0" algn="l">
              <a:buNone/>
              <a:defRPr sz="2400" b="1">
                <a:solidFill>
                  <a:schemeClr val="tx2"/>
                </a:solidFill>
              </a:defRPr>
            </a:lvl1pPr>
            <a:lvl2pPr marL="457200" indent="0" algn="l">
              <a:buNone/>
              <a:defRPr sz="2400" b="1"/>
            </a:lvl2pPr>
            <a:lvl3pPr marL="914400" indent="0" algn="l">
              <a:buNone/>
              <a:defRPr sz="2400" b="1"/>
            </a:lvl3pPr>
            <a:lvl4pPr marL="1371600" indent="0" algn="l">
              <a:buNone/>
              <a:defRPr sz="2400" b="1"/>
            </a:lvl4pPr>
            <a:lvl5pPr marL="1828800" indent="0" algn="l">
              <a:buNone/>
              <a:defRPr sz="2400" b="1"/>
            </a:lvl5pPr>
          </a:lstStyle>
          <a:p>
            <a:pPr lvl="0"/>
            <a:r>
              <a:rPr lang="en-US"/>
              <a:t>Click to edit Master text styles</a:t>
            </a:r>
          </a:p>
        </p:txBody>
      </p:sp>
    </p:spTree>
    <p:extLst>
      <p:ext uri="{BB962C8B-B14F-4D97-AF65-F5344CB8AC3E}">
        <p14:creationId xmlns:p14="http://schemas.microsoft.com/office/powerpoint/2010/main" val="2211630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nder credits 1 slide">
    <p:spTree>
      <p:nvGrpSpPr>
        <p:cNvPr id="1" name=""/>
        <p:cNvGrpSpPr/>
        <p:nvPr/>
      </p:nvGrpSpPr>
      <p:grpSpPr>
        <a:xfrm>
          <a:off x="0" y="0"/>
          <a:ext cx="0" cy="0"/>
          <a:chOff x="0" y="0"/>
          <a:chExt cx="0" cy="0"/>
        </a:xfrm>
      </p:grpSpPr>
      <p:sp>
        <p:nvSpPr>
          <p:cNvPr id="3" name="Rectangle 2"/>
          <p:cNvSpPr/>
          <p:nvPr userDrawn="1"/>
        </p:nvSpPr>
        <p:spPr>
          <a:xfrm>
            <a:off x="0" y="6210300"/>
            <a:ext cx="12192000" cy="64770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00685" y="6359525"/>
            <a:ext cx="1517649"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
          <p:cNvGrpSpPr>
            <a:grpSpLocks/>
          </p:cNvGrpSpPr>
          <p:nvPr userDrawn="1"/>
        </p:nvGrpSpPr>
        <p:grpSpPr bwMode="auto">
          <a:xfrm>
            <a:off x="730252" y="4448175"/>
            <a:ext cx="10697633" cy="1208088"/>
            <a:chOff x="547075" y="4380158"/>
            <a:chExt cx="8023632" cy="1207008"/>
          </a:xfrm>
        </p:grpSpPr>
        <p:pic>
          <p:nvPicPr>
            <p:cNvPr id="6" name="Picture 9" descr="logo_GovB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075" y="4723058"/>
              <a:ext cx="2600960" cy="84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descr="logo_Sweden.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3292" y="4380158"/>
              <a:ext cx="1337056" cy="120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logo_UKaid.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9315" y="4380158"/>
              <a:ext cx="1231392" cy="120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logo_Canada.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98210" y="4723058"/>
              <a:ext cx="2023872" cy="84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itle 1"/>
          <p:cNvSpPr txBox="1">
            <a:spLocks/>
          </p:cNvSpPr>
          <p:nvPr userDrawn="1"/>
        </p:nvSpPr>
        <p:spPr>
          <a:xfrm>
            <a:off x="960968" y="3816351"/>
            <a:ext cx="9641417" cy="474663"/>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defRPr/>
            </a:pPr>
            <a:r>
              <a:rPr lang="en-GB" sz="2200">
                <a:cs typeface="Arial" pitchFamily="34" charset="0"/>
              </a:rPr>
              <a:t>icddr,b thanks its core donors for their on-going support</a:t>
            </a:r>
            <a:endParaRPr lang="en-GB" sz="2200" b="1" dirty="0">
              <a:cs typeface="Arial" pitchFamily="34" charset="0"/>
            </a:endParaRPr>
          </a:p>
        </p:txBody>
      </p:sp>
      <p:cxnSp>
        <p:nvCxnSpPr>
          <p:cNvPr id="11" name="Straight Connector 10"/>
          <p:cNvCxnSpPr/>
          <p:nvPr userDrawn="1"/>
        </p:nvCxnSpPr>
        <p:spPr>
          <a:xfrm>
            <a:off x="960967" y="3686175"/>
            <a:ext cx="102700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userDrawn="1"/>
        </p:nvSpPr>
        <p:spPr>
          <a:xfrm>
            <a:off x="960967" y="733425"/>
            <a:ext cx="10270067" cy="350838"/>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defRPr/>
            </a:pPr>
            <a:r>
              <a:rPr lang="en-GB" sz="2200">
                <a:cs typeface="Arial" pitchFamily="34" charset="0"/>
              </a:rPr>
              <a:t>This project has been funded</a:t>
            </a:r>
            <a:endParaRPr lang="en-GB" sz="2200" b="1" dirty="0">
              <a:cs typeface="Arial" pitchFamily="34" charset="0"/>
            </a:endParaRPr>
          </a:p>
        </p:txBody>
      </p:sp>
      <p:sp>
        <p:nvSpPr>
          <p:cNvPr id="14" name="Text Placeholder 2"/>
          <p:cNvSpPr>
            <a:spLocks noGrp="1"/>
          </p:cNvSpPr>
          <p:nvPr>
            <p:ph type="body" sz="quarter" idx="11"/>
          </p:nvPr>
        </p:nvSpPr>
        <p:spPr>
          <a:xfrm>
            <a:off x="961932" y="1084518"/>
            <a:ext cx="10270067" cy="2423293"/>
          </a:xfrm>
        </p:spPr>
        <p:txBody>
          <a:bodyPr/>
          <a:lstStyle>
            <a:lvl1pPr marL="0" indent="0" algn="l" defTabSz="914400" rtl="0" eaLnBrk="1" latinLnBrk="0" hangingPunct="1">
              <a:lnSpc>
                <a:spcPct val="100000"/>
              </a:lnSpc>
              <a:spcBef>
                <a:spcPct val="0"/>
              </a:spcBef>
              <a:buNone/>
              <a:defRPr lang="en-GB" sz="2200" b="1" kern="1200" dirty="0" smtClean="0">
                <a:solidFill>
                  <a:schemeClr val="tx1"/>
                </a:solidFill>
                <a:latin typeface="+mj-lt"/>
                <a:ea typeface="+mj-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351331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nder credits 2 slide">
    <p:spTree>
      <p:nvGrpSpPr>
        <p:cNvPr id="1" name=""/>
        <p:cNvGrpSpPr/>
        <p:nvPr/>
      </p:nvGrpSpPr>
      <p:grpSpPr>
        <a:xfrm>
          <a:off x="0" y="0"/>
          <a:ext cx="0" cy="0"/>
          <a:chOff x="0" y="0"/>
          <a:chExt cx="0" cy="0"/>
        </a:xfrm>
      </p:grpSpPr>
      <p:sp>
        <p:nvSpPr>
          <p:cNvPr id="3" name="Rectangle 2"/>
          <p:cNvSpPr/>
          <p:nvPr userDrawn="1"/>
        </p:nvSpPr>
        <p:spPr>
          <a:xfrm>
            <a:off x="0" y="6210300"/>
            <a:ext cx="12192000" cy="6477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00685" y="6359525"/>
            <a:ext cx="1517649"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userDrawn="1"/>
        </p:nvSpPr>
        <p:spPr>
          <a:xfrm>
            <a:off x="960967" y="733425"/>
            <a:ext cx="10270067" cy="350838"/>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defRPr/>
            </a:pPr>
            <a:r>
              <a:rPr lang="en-GB" sz="2200">
                <a:cs typeface="Arial" pitchFamily="34" charset="0"/>
              </a:rPr>
              <a:t>This project has been funded</a:t>
            </a:r>
            <a:endParaRPr lang="en-GB" sz="2200" b="1" dirty="0">
              <a:cs typeface="Arial" pitchFamily="34" charset="0"/>
            </a:endParaRPr>
          </a:p>
        </p:txBody>
      </p:sp>
      <p:sp>
        <p:nvSpPr>
          <p:cNvPr id="19" name="Text Placeholder 2"/>
          <p:cNvSpPr>
            <a:spLocks noGrp="1"/>
          </p:cNvSpPr>
          <p:nvPr>
            <p:ph type="body" sz="quarter" idx="11"/>
          </p:nvPr>
        </p:nvSpPr>
        <p:spPr>
          <a:xfrm>
            <a:off x="961932" y="1084518"/>
            <a:ext cx="10270067" cy="4550739"/>
          </a:xfrm>
        </p:spPr>
        <p:txBody>
          <a:bodyPr/>
          <a:lstStyle>
            <a:lvl1pPr marL="0" indent="0" algn="l" defTabSz="914400" rtl="0" eaLnBrk="1" latinLnBrk="0" hangingPunct="1">
              <a:lnSpc>
                <a:spcPct val="100000"/>
              </a:lnSpc>
              <a:spcBef>
                <a:spcPct val="0"/>
              </a:spcBef>
              <a:buNone/>
              <a:defRPr lang="en-GB" sz="2200" b="1" kern="1200" dirty="0" smtClean="0">
                <a:solidFill>
                  <a:schemeClr val="tx1"/>
                </a:solidFill>
                <a:latin typeface="+mj-lt"/>
                <a:ea typeface="+mj-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8297349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Generic slide">
    <p:spTree>
      <p:nvGrpSpPr>
        <p:cNvPr id="1" name=""/>
        <p:cNvGrpSpPr/>
        <p:nvPr/>
      </p:nvGrpSpPr>
      <p:grpSpPr>
        <a:xfrm>
          <a:off x="0" y="0"/>
          <a:ext cx="0" cy="0"/>
          <a:chOff x="0" y="0"/>
          <a:chExt cx="0" cy="0"/>
        </a:xfrm>
      </p:grpSpPr>
      <p:sp>
        <p:nvSpPr>
          <p:cNvPr id="2" name="Rectangle 1"/>
          <p:cNvSpPr/>
          <p:nvPr userDrawn="1"/>
        </p:nvSpPr>
        <p:spPr>
          <a:xfrm>
            <a:off x="0" y="6210300"/>
            <a:ext cx="12192000" cy="6477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3"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00685" y="6359525"/>
            <a:ext cx="1517649"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3241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196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FD8182BE-2D9E-4A22-BABF-69B114D18D33}" type="datetimeFigureOut">
              <a:rPr lang="en-US" smtClean="0"/>
              <a:pPr>
                <a:defRPr/>
              </a:pPr>
              <a:t>11/22/2021</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8FE0E33-022A-4819-A5D9-F763B04C27E1}" type="slidenum">
              <a:rPr lang="en-US" altLang="en-US" smtClean="0"/>
              <a:pPr>
                <a:defRPr/>
              </a:pPr>
              <a:t>‹#›</a:t>
            </a:fld>
            <a:endParaRPr lang="en-US" altLang="en-US"/>
          </a:p>
        </p:txBody>
      </p:sp>
    </p:spTree>
    <p:extLst>
      <p:ext uri="{BB962C8B-B14F-4D97-AF65-F5344CB8AC3E}">
        <p14:creationId xmlns:p14="http://schemas.microsoft.com/office/powerpoint/2010/main" val="4255345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fld id="{FD8182BE-2D9E-4A22-BABF-69B114D18D33}" type="datetimeFigureOut">
              <a:rPr lang="en-US" smtClean="0"/>
              <a:pPr>
                <a:defRPr/>
              </a:pPr>
              <a:t>11/22/2021</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8FE0E33-022A-4819-A5D9-F763B04C27E1}" type="slidenum">
              <a:rPr lang="en-US" altLang="en-US" smtClean="0"/>
              <a:pPr>
                <a:defRPr/>
              </a:pPr>
              <a:t>‹#›</a:t>
            </a:fld>
            <a:endParaRPr lang="en-US" altLang="en-US"/>
          </a:p>
        </p:txBody>
      </p:sp>
    </p:spTree>
    <p:extLst>
      <p:ext uri="{BB962C8B-B14F-4D97-AF65-F5344CB8AC3E}">
        <p14:creationId xmlns:p14="http://schemas.microsoft.com/office/powerpoint/2010/main" val="288624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FD8182BE-2D9E-4A22-BABF-69B114D18D33}" type="datetimeFigureOut">
              <a:rPr lang="en-US" smtClean="0"/>
              <a:pPr>
                <a:defRPr/>
              </a:pPr>
              <a:t>11/22/2021</a:t>
            </a:fld>
            <a:endParaRPr lang="en-US" dirty="0"/>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8FE0E33-022A-4819-A5D9-F763B04C27E1}" type="slidenum">
              <a:rPr lang="en-US" altLang="en-US" smtClean="0"/>
              <a:pPr>
                <a:defRPr/>
              </a:pPr>
              <a:t>‹#›</a:t>
            </a:fld>
            <a:endParaRPr lang="en-US" altLang="en-US"/>
          </a:p>
        </p:txBody>
      </p:sp>
    </p:spTree>
    <p:extLst>
      <p:ext uri="{BB962C8B-B14F-4D97-AF65-F5344CB8AC3E}">
        <p14:creationId xmlns:p14="http://schemas.microsoft.com/office/powerpoint/2010/main" val="1345518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FD8182BE-2D9E-4A22-BABF-69B114D18D33}" type="datetimeFigureOut">
              <a:rPr lang="en-US" smtClean="0"/>
              <a:pPr>
                <a:defRPr/>
              </a:pPr>
              <a:t>11/22/2021</a:t>
            </a:fld>
            <a:endParaRPr lang="en-US" dirty="0"/>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E8FE0E33-022A-4819-A5D9-F763B04C27E1}" type="slidenum">
              <a:rPr lang="en-US" altLang="en-US" smtClean="0"/>
              <a:pPr>
                <a:defRPr/>
              </a:pPr>
              <a:t>‹#›</a:t>
            </a:fld>
            <a:endParaRPr lang="en-US" altLang="en-US"/>
          </a:p>
        </p:txBody>
      </p:sp>
    </p:spTree>
    <p:extLst>
      <p:ext uri="{BB962C8B-B14F-4D97-AF65-F5344CB8AC3E}">
        <p14:creationId xmlns:p14="http://schemas.microsoft.com/office/powerpoint/2010/main" val="2743703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FD8182BE-2D9E-4A22-BABF-69B114D18D33}" type="datetimeFigureOut">
              <a:rPr lang="en-US" smtClean="0"/>
              <a:pPr>
                <a:defRPr/>
              </a:pPr>
              <a:t>11/22/2021</a:t>
            </a:fld>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E8FE0E33-022A-4819-A5D9-F763B04C27E1}" type="slidenum">
              <a:rPr lang="en-US" altLang="en-US" smtClean="0"/>
              <a:pPr>
                <a:defRPr/>
              </a:pPr>
              <a:t>‹#›</a:t>
            </a:fld>
            <a:endParaRPr lang="en-US" altLang="en-US"/>
          </a:p>
        </p:txBody>
      </p:sp>
    </p:spTree>
    <p:extLst>
      <p:ext uri="{BB962C8B-B14F-4D97-AF65-F5344CB8AC3E}">
        <p14:creationId xmlns:p14="http://schemas.microsoft.com/office/powerpoint/2010/main" val="3699963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FD8182BE-2D9E-4A22-BABF-69B114D18D33}" type="datetimeFigureOut">
              <a:rPr lang="en-US" smtClean="0"/>
              <a:pPr>
                <a:defRPr/>
              </a:pPr>
              <a:t>11/22/2021</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E8FE0E33-022A-4819-A5D9-F763B04C27E1}" type="slidenum">
              <a:rPr lang="en-US" altLang="en-US" smtClean="0"/>
              <a:pPr>
                <a:defRPr/>
              </a:pPr>
              <a:t>‹#›</a:t>
            </a:fld>
            <a:endParaRPr lang="en-US" altLang="en-US"/>
          </a:p>
        </p:txBody>
      </p:sp>
    </p:spTree>
    <p:extLst>
      <p:ext uri="{BB962C8B-B14F-4D97-AF65-F5344CB8AC3E}">
        <p14:creationId xmlns:p14="http://schemas.microsoft.com/office/powerpoint/2010/main" val="2912356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FD8182BE-2D9E-4A22-BABF-69B114D18D33}" type="datetimeFigureOut">
              <a:rPr lang="en-US" smtClean="0"/>
              <a:pPr>
                <a:defRPr/>
              </a:pPr>
              <a:t>11/22/2021</a:t>
            </a:fld>
            <a:endParaRPr lang="en-US" dirty="0"/>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8FE0E33-022A-4819-A5D9-F763B04C27E1}" type="slidenum">
              <a:rPr lang="en-US" altLang="en-US" smtClean="0"/>
              <a:pPr>
                <a:defRPr/>
              </a:pPr>
              <a:t>‹#›</a:t>
            </a:fld>
            <a:endParaRPr lang="en-US" altLang="en-US"/>
          </a:p>
        </p:txBody>
      </p:sp>
    </p:spTree>
    <p:extLst>
      <p:ext uri="{BB962C8B-B14F-4D97-AF65-F5344CB8AC3E}">
        <p14:creationId xmlns:p14="http://schemas.microsoft.com/office/powerpoint/2010/main" val="1710391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FD8182BE-2D9E-4A22-BABF-69B114D18D33}" type="datetimeFigureOut">
              <a:rPr lang="en-US" smtClean="0"/>
              <a:pPr>
                <a:defRPr/>
              </a:pPr>
              <a:t>11/22/2021</a:t>
            </a:fld>
            <a:endParaRPr lang="en-US" dirty="0"/>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8FE0E33-022A-4819-A5D9-F763B04C27E1}" type="slidenum">
              <a:rPr lang="en-US" altLang="en-US" smtClean="0"/>
              <a:pPr>
                <a:defRPr/>
              </a:pPr>
              <a:t>‹#›</a:t>
            </a:fld>
            <a:endParaRPr lang="en-US" altLang="en-US"/>
          </a:p>
        </p:txBody>
      </p:sp>
    </p:spTree>
    <p:extLst>
      <p:ext uri="{BB962C8B-B14F-4D97-AF65-F5344CB8AC3E}">
        <p14:creationId xmlns:p14="http://schemas.microsoft.com/office/powerpoint/2010/main" val="4180809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FD8182BE-2D9E-4A22-BABF-69B114D18D33}" type="datetimeFigureOut">
              <a:rPr lang="en-US" smtClean="0"/>
              <a:pPr>
                <a:defRPr/>
              </a:pPr>
              <a:t>11/22/2021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E8FE0E33-022A-4819-A5D9-F763B04C27E1}" type="slidenum">
              <a:rPr lang="en-US" altLang="en-US" smtClean="0"/>
              <a:pPr>
                <a:defRPr/>
              </a:pPr>
              <a:t>‹#›</a:t>
            </a:fld>
            <a:endParaRPr lang="en-US" altLang="en-US"/>
          </a:p>
        </p:txBody>
      </p:sp>
    </p:spTree>
    <p:extLst>
      <p:ext uri="{BB962C8B-B14F-4D97-AF65-F5344CB8AC3E}">
        <p14:creationId xmlns:p14="http://schemas.microsoft.com/office/powerpoint/2010/main" val="321741144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05" r:id="rId14"/>
    <p:sldLayoutId id="2147483706" r:id="rId15"/>
    <p:sldLayoutId id="2147483707" r:id="rId16"/>
    <p:sldLayoutId id="2147483708" r:id="rId17"/>
    <p:sldLayoutId id="2147483710" r:id="rId18"/>
    <p:sldLayoutId id="214748371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hyperlink" Target="mailto:ahshanul.haque@icddrb.org"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mailto:ahshanul.haque@icddrb.org"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1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1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1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1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9.jpeg"/><Relationship Id="rId7"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jpeg"/><Relationship Id="rId4" Type="http://schemas.openxmlformats.org/officeDocument/2006/relationships/image" Target="../media/image21.png"/><Relationship Id="rId9" Type="http://schemas.openxmlformats.org/officeDocument/2006/relationships/image" Target="../media/image26.web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9.jpeg"/><Relationship Id="rId7"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jpeg"/><Relationship Id="rId4" Type="http://schemas.openxmlformats.org/officeDocument/2006/relationships/image" Target="../media/image21.png"/><Relationship Id="rId9" Type="http://schemas.openxmlformats.org/officeDocument/2006/relationships/image" Target="../media/image26.webp"/></Relationships>
</file>

<file path=ppt/slides/_rels/slide7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9.jpeg"/><Relationship Id="rId7"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jpeg"/><Relationship Id="rId4" Type="http://schemas.openxmlformats.org/officeDocument/2006/relationships/image" Target="../media/image21.png"/><Relationship Id="rId9" Type="http://schemas.openxmlformats.org/officeDocument/2006/relationships/image" Target="../media/image26.webp"/></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9.jpeg"/><Relationship Id="rId7"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jpeg"/><Relationship Id="rId4" Type="http://schemas.openxmlformats.org/officeDocument/2006/relationships/image" Target="../media/image21.png"/><Relationship Id="rId9" Type="http://schemas.openxmlformats.org/officeDocument/2006/relationships/image" Target="../media/image26.webp"/></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gn="ctr"/>
            <a:r>
              <a:rPr lang="as-IN" dirty="0"/>
              <a:t>কিছু </a:t>
            </a:r>
            <a:r>
              <a:rPr lang="as-IN" dirty="0" smtClean="0"/>
              <a:t>কথা</a:t>
            </a:r>
            <a:endParaRPr lang="en-US" dirty="0"/>
          </a:p>
        </p:txBody>
      </p:sp>
      <p:sp>
        <p:nvSpPr>
          <p:cNvPr id="3" name="Text Placeholder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7610945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15156" y="1174377"/>
          <a:ext cx="11501714" cy="3031554"/>
        </p:xfrm>
        <a:graphic>
          <a:graphicData uri="http://schemas.openxmlformats.org/drawingml/2006/table">
            <a:tbl>
              <a:tblPr firstRow="1" bandRow="1">
                <a:tableStyleId>{5C22544A-7EE6-4342-B048-85BDC9FD1C3A}</a:tableStyleId>
              </a:tblPr>
              <a:tblGrid>
                <a:gridCol w="1712256">
                  <a:extLst>
                    <a:ext uri="{9D8B030D-6E8A-4147-A177-3AD203B41FA5}">
                      <a16:colId xmlns:a16="http://schemas.microsoft.com/office/drawing/2014/main" val="3385805578"/>
                    </a:ext>
                  </a:extLst>
                </a:gridCol>
                <a:gridCol w="663388">
                  <a:extLst>
                    <a:ext uri="{9D8B030D-6E8A-4147-A177-3AD203B41FA5}">
                      <a16:colId xmlns:a16="http://schemas.microsoft.com/office/drawing/2014/main" val="3775371094"/>
                    </a:ext>
                  </a:extLst>
                </a:gridCol>
                <a:gridCol w="690282">
                  <a:extLst>
                    <a:ext uri="{9D8B030D-6E8A-4147-A177-3AD203B41FA5}">
                      <a16:colId xmlns:a16="http://schemas.microsoft.com/office/drawing/2014/main" val="2200275239"/>
                    </a:ext>
                  </a:extLst>
                </a:gridCol>
                <a:gridCol w="767980">
                  <a:extLst>
                    <a:ext uri="{9D8B030D-6E8A-4147-A177-3AD203B41FA5}">
                      <a16:colId xmlns:a16="http://schemas.microsoft.com/office/drawing/2014/main" val="2367632817"/>
                    </a:ext>
                  </a:extLst>
                </a:gridCol>
                <a:gridCol w="958476">
                  <a:extLst>
                    <a:ext uri="{9D8B030D-6E8A-4147-A177-3AD203B41FA5}">
                      <a16:colId xmlns:a16="http://schemas.microsoft.com/office/drawing/2014/main" val="2439468236"/>
                    </a:ext>
                  </a:extLst>
                </a:gridCol>
                <a:gridCol w="958476">
                  <a:extLst>
                    <a:ext uri="{9D8B030D-6E8A-4147-A177-3AD203B41FA5}">
                      <a16:colId xmlns:a16="http://schemas.microsoft.com/office/drawing/2014/main" val="2735861570"/>
                    </a:ext>
                  </a:extLst>
                </a:gridCol>
                <a:gridCol w="958476">
                  <a:extLst>
                    <a:ext uri="{9D8B030D-6E8A-4147-A177-3AD203B41FA5}">
                      <a16:colId xmlns:a16="http://schemas.microsoft.com/office/drawing/2014/main" val="2157091162"/>
                    </a:ext>
                  </a:extLst>
                </a:gridCol>
                <a:gridCol w="958476">
                  <a:extLst>
                    <a:ext uri="{9D8B030D-6E8A-4147-A177-3AD203B41FA5}">
                      <a16:colId xmlns:a16="http://schemas.microsoft.com/office/drawing/2014/main" val="2638757723"/>
                    </a:ext>
                  </a:extLst>
                </a:gridCol>
                <a:gridCol w="958476">
                  <a:extLst>
                    <a:ext uri="{9D8B030D-6E8A-4147-A177-3AD203B41FA5}">
                      <a16:colId xmlns:a16="http://schemas.microsoft.com/office/drawing/2014/main" val="3389122819"/>
                    </a:ext>
                  </a:extLst>
                </a:gridCol>
                <a:gridCol w="958476">
                  <a:extLst>
                    <a:ext uri="{9D8B030D-6E8A-4147-A177-3AD203B41FA5}">
                      <a16:colId xmlns:a16="http://schemas.microsoft.com/office/drawing/2014/main" val="552479589"/>
                    </a:ext>
                  </a:extLst>
                </a:gridCol>
                <a:gridCol w="796364">
                  <a:extLst>
                    <a:ext uri="{9D8B030D-6E8A-4147-A177-3AD203B41FA5}">
                      <a16:colId xmlns:a16="http://schemas.microsoft.com/office/drawing/2014/main" val="843964397"/>
                    </a:ext>
                  </a:extLst>
                </a:gridCol>
                <a:gridCol w="1120588">
                  <a:extLst>
                    <a:ext uri="{9D8B030D-6E8A-4147-A177-3AD203B41FA5}">
                      <a16:colId xmlns:a16="http://schemas.microsoft.com/office/drawing/2014/main" val="1470780675"/>
                    </a:ext>
                  </a:extLst>
                </a:gridCol>
              </a:tblGrid>
              <a:tr h="745554">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ID: Time</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t2</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t3</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t4</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t5</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t6</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t7</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t8</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t9</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t10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7781564"/>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112749"/>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2</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140898"/>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3</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8554327"/>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4</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4123180"/>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5</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3169555"/>
                  </a:ext>
                </a:extLst>
              </a:tr>
            </a:tbl>
          </a:graphicData>
        </a:graphic>
      </p:graphicFrame>
      <p:sp>
        <p:nvSpPr>
          <p:cNvPr id="5" name="Text Placeholder 1"/>
          <p:cNvSpPr>
            <a:spLocks noGrp="1"/>
          </p:cNvSpPr>
          <p:nvPr>
            <p:ph type="body" sz="quarter" idx="10"/>
          </p:nvPr>
        </p:nvSpPr>
        <p:spPr>
          <a:xfrm>
            <a:off x="960000" y="504000"/>
            <a:ext cx="10272000" cy="576000"/>
          </a:xfrm>
        </p:spPr>
        <p:txBody>
          <a:bodyPr/>
          <a:lstStyle/>
          <a:p>
            <a:pPr algn="ctr"/>
            <a:r>
              <a:rPr lang="en-US" dirty="0" smtClean="0"/>
              <a:t>Consider correlation against time</a:t>
            </a:r>
            <a:endParaRPr lang="en-US" dirty="0"/>
          </a:p>
        </p:txBody>
      </p:sp>
      <p:sp>
        <p:nvSpPr>
          <p:cNvPr id="2" name="Curved Up Arrow 1"/>
          <p:cNvSpPr/>
          <p:nvPr/>
        </p:nvSpPr>
        <p:spPr>
          <a:xfrm>
            <a:off x="2931459" y="2294965"/>
            <a:ext cx="833717" cy="3496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p:cNvSpPr/>
          <p:nvPr/>
        </p:nvSpPr>
        <p:spPr>
          <a:xfrm>
            <a:off x="2465294" y="4823012"/>
            <a:ext cx="2671482" cy="8516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gee</a:t>
            </a:r>
            <a:endParaRPr lang="en-US" dirty="0"/>
          </a:p>
        </p:txBody>
      </p:sp>
    </p:spTree>
    <p:extLst>
      <p:ext uri="{BB962C8B-B14F-4D97-AF65-F5344CB8AC3E}">
        <p14:creationId xmlns:p14="http://schemas.microsoft.com/office/powerpoint/2010/main" val="202881683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1"/>
          <p:cNvSpPr>
            <a:spLocks noGrp="1"/>
          </p:cNvSpPr>
          <p:nvPr>
            <p:ph type="body" sz="quarter" idx="10"/>
          </p:nvPr>
        </p:nvSpPr>
        <p:spPr>
          <a:xfrm>
            <a:off x="2063526" y="216000"/>
            <a:ext cx="7704000" cy="576000"/>
          </a:xfrm>
        </p:spPr>
        <p:txBody>
          <a:bodyPr/>
          <a:lstStyle/>
          <a:p>
            <a:pPr algn="ctr"/>
            <a:r>
              <a:rPr lang="en-US" dirty="0"/>
              <a:t>Data Analysis Plan</a:t>
            </a:r>
          </a:p>
        </p:txBody>
      </p:sp>
      <p:sp>
        <p:nvSpPr>
          <p:cNvPr id="3" name="Text Placeholder 2"/>
          <p:cNvSpPr>
            <a:spLocks noGrp="1"/>
          </p:cNvSpPr>
          <p:nvPr>
            <p:ph type="body" sz="quarter" idx="11"/>
          </p:nvPr>
        </p:nvSpPr>
        <p:spPr>
          <a:xfrm>
            <a:off x="88134" y="1172326"/>
            <a:ext cx="11898217" cy="4327451"/>
          </a:xfrm>
        </p:spPr>
        <p:txBody>
          <a:bodyPr>
            <a:normAutofit/>
          </a:bodyPr>
          <a:lstStyle/>
          <a:p>
            <a:pPr algn="just"/>
            <a:r>
              <a:rPr lang="en-US" sz="2800" b="1"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Descriptive statistics</a:t>
            </a:r>
            <a:r>
              <a:rPr lang="en-US" sz="28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Several statistical plots such as histogram, bar diagram, pie chart, scatter plot will be used for data visualization. Descriptive statistics such as frequency and proportion for categorical variables, mean and standard deviation for symmetric quantitative variables, and median and inter quartile range (IQR) for asymmetric quantitative variables will be used to summarize data. The outcome and other relevant variables will be segregated by exposure variables </a:t>
            </a:r>
          </a:p>
        </p:txBody>
      </p:sp>
    </p:spTree>
    <p:extLst>
      <p:ext uri="{BB962C8B-B14F-4D97-AF65-F5344CB8AC3E}">
        <p14:creationId xmlns:p14="http://schemas.microsoft.com/office/powerpoint/2010/main" val="303377666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1"/>
          <p:cNvSpPr>
            <a:spLocks noGrp="1"/>
          </p:cNvSpPr>
          <p:nvPr>
            <p:ph type="body" sz="quarter" idx="10"/>
          </p:nvPr>
        </p:nvSpPr>
        <p:spPr>
          <a:xfrm>
            <a:off x="2063526" y="216000"/>
            <a:ext cx="7704000" cy="576000"/>
          </a:xfrm>
        </p:spPr>
        <p:txBody>
          <a:bodyPr/>
          <a:lstStyle/>
          <a:p>
            <a:pPr algn="ctr"/>
            <a:r>
              <a:rPr lang="en-US" dirty="0"/>
              <a:t>Data Analysis Plan</a:t>
            </a:r>
          </a:p>
        </p:txBody>
      </p:sp>
      <p:sp>
        <p:nvSpPr>
          <p:cNvPr id="3" name="Text Placeholder 2"/>
          <p:cNvSpPr>
            <a:spLocks noGrp="1"/>
          </p:cNvSpPr>
          <p:nvPr>
            <p:ph type="body" sz="quarter" idx="11"/>
          </p:nvPr>
        </p:nvSpPr>
        <p:spPr>
          <a:xfrm>
            <a:off x="121186" y="1172325"/>
            <a:ext cx="11865165" cy="5085600"/>
          </a:xfrm>
        </p:spPr>
        <p:txBody>
          <a:bodyPr>
            <a:noAutofit/>
          </a:bodyPr>
          <a:lstStyle/>
          <a:p>
            <a:pPr algn="just"/>
            <a:r>
              <a:rPr lang="en-US" sz="2800" b="1"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Explorative statistics</a:t>
            </a:r>
            <a:r>
              <a:rPr lang="en-US" sz="28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To test the hypothesis of interest that not wearing mask is a an associated factor of having COVID-19 positive, a simple logistic regression was assessed computing the bi-variate associations (Odds Ratio) between outcome variable and the exposure variables. To estimate adjusted Odds Ratio of having COVID-19 positive as outcome variables, multiple logistic regression analysis was computed after adjusting for relevant co-variates.</a:t>
            </a:r>
          </a:p>
          <a:p>
            <a:pPr algn="just"/>
            <a:endParaRPr lang="en-US" sz="28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endParaRPr>
          </a:p>
          <a:p>
            <a:pPr algn="just"/>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Result:</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The odds of not wearing mask was 2.67 [OR: 2.67 (95% CI: 1.88, 3.78); p&lt;0.001] time among the people who affected by COVID19 than the people who did not. Moreover, did not maintain social distance [OR: 1.96 (95% CI: 1.38, 2.79); p-value&lt;0.001] and handwashing practice [OR: 0.38 (95% CI: 0.26, 0.53); p-value&lt;0.001] were also associated with having COVID-19  positive.</a:t>
            </a:r>
          </a:p>
        </p:txBody>
      </p:sp>
    </p:spTree>
    <p:extLst>
      <p:ext uri="{BB962C8B-B14F-4D97-AF65-F5344CB8AC3E}">
        <p14:creationId xmlns:p14="http://schemas.microsoft.com/office/powerpoint/2010/main" val="294666460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1"/>
          <p:cNvSpPr>
            <a:spLocks noGrp="1"/>
          </p:cNvSpPr>
          <p:nvPr>
            <p:ph type="body" sz="quarter" idx="10"/>
          </p:nvPr>
        </p:nvSpPr>
        <p:spPr>
          <a:xfrm>
            <a:off x="2063526" y="216000"/>
            <a:ext cx="7704000" cy="576000"/>
          </a:xfrm>
        </p:spPr>
        <p:txBody>
          <a:bodyPr/>
          <a:lstStyle/>
          <a:p>
            <a:pPr algn="ctr"/>
            <a:r>
              <a:rPr lang="en-US" dirty="0"/>
              <a:t>Data Analysis Plan</a:t>
            </a:r>
          </a:p>
        </p:txBody>
      </p:sp>
      <p:sp>
        <p:nvSpPr>
          <p:cNvPr id="3" name="Text Placeholder 2"/>
          <p:cNvSpPr>
            <a:spLocks noGrp="1"/>
          </p:cNvSpPr>
          <p:nvPr>
            <p:ph type="body" sz="quarter" idx="11"/>
          </p:nvPr>
        </p:nvSpPr>
        <p:spPr>
          <a:xfrm>
            <a:off x="154236" y="939243"/>
            <a:ext cx="11854149" cy="5856004"/>
          </a:xfrm>
        </p:spPr>
        <p:txBody>
          <a:bodyPr>
            <a:noAutofit/>
          </a:bodyPr>
          <a:lstStyle/>
          <a:p>
            <a:pPr algn="just"/>
            <a:r>
              <a:rPr lang="en-US" sz="2800" b="1"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Explorative statistics</a:t>
            </a:r>
            <a:r>
              <a:rPr lang="en-US" sz="28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To test the hypothesis of interest that not wearing mask is a an associated factor of having COVID-19 positive, a simple logistic regression was assessed computing the bi-variate associations (Odds Ratio) between outcome variable and the exposure variables. To estimate adjusted Odds Ratio of having COVID-19 positive as outcome variables, multiple logistic regression analysis was computed after adjusting for relevant co-variates.</a:t>
            </a:r>
          </a:p>
          <a:p>
            <a:pPr algn="just"/>
            <a:endParaRPr lang="en-US" sz="28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endParaRPr>
          </a:p>
          <a:p>
            <a:pPr algn="just"/>
            <a:r>
              <a:rPr lang="en-US" sz="2800" b="1"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Result:</a:t>
            </a:r>
            <a:r>
              <a:rPr lang="en-US" sz="28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The odds of </a:t>
            </a:r>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not wearing mask </a:t>
            </a:r>
            <a:r>
              <a:rPr lang="en-US" sz="28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was 4.06 [OR: 4.06 (95% CI: 2.51, 6.55); p&lt;0.001] time among the people who affected by COVID19 than the people who did not. Moreover, did not maintain social distance [OR: 2.61 (95% CI: 1.62, 4.2); p-value&lt;0.001] and handwashing practice [OR: 0.55 (0.34, 0.88); p-value&lt;0.014] were also associated with having COVID-19  positive.</a:t>
            </a:r>
          </a:p>
        </p:txBody>
      </p:sp>
    </p:spTree>
    <p:extLst>
      <p:ext uri="{BB962C8B-B14F-4D97-AF65-F5344CB8AC3E}">
        <p14:creationId xmlns:p14="http://schemas.microsoft.com/office/powerpoint/2010/main" val="62248273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65341B-1A6B-4DE8-98EE-4CDA4A6526D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7724062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D1C02A01-38B2-449B-AEE7-5450087C8272}"/>
              </a:ext>
            </a:extLst>
          </p:cNvPr>
          <p:cNvSpPr>
            <a:spLocks noGrp="1"/>
          </p:cNvSpPr>
          <p:nvPr>
            <p:ph type="body" sz="quarter" idx="10"/>
          </p:nvPr>
        </p:nvSpPr>
        <p:spPr>
          <a:xfrm>
            <a:off x="960000" y="504000"/>
            <a:ext cx="10272000" cy="576000"/>
          </a:xfrm>
        </p:spPr>
        <p:txBody>
          <a:bodyPr/>
          <a:lstStyle/>
          <a:p>
            <a:r>
              <a:rPr lang="en-US" dirty="0"/>
              <a:t>Reference</a:t>
            </a:r>
          </a:p>
        </p:txBody>
      </p:sp>
      <p:sp>
        <p:nvSpPr>
          <p:cNvPr id="5" name="Text Placeholder 2">
            <a:extLst>
              <a:ext uri="{FF2B5EF4-FFF2-40B4-BE49-F238E27FC236}">
                <a16:creationId xmlns:a16="http://schemas.microsoft.com/office/drawing/2014/main" id="{7A234EF5-B7AD-41EA-8D9F-DB791188B476}"/>
              </a:ext>
            </a:extLst>
          </p:cNvPr>
          <p:cNvSpPr>
            <a:spLocks noGrp="1"/>
          </p:cNvSpPr>
          <p:nvPr>
            <p:ph type="body" sz="quarter" idx="11"/>
          </p:nvPr>
        </p:nvSpPr>
        <p:spPr>
          <a:xfrm>
            <a:off x="385011" y="1620000"/>
            <a:ext cx="10846023" cy="4327451"/>
          </a:xfrm>
        </p:spPr>
        <p:txBody>
          <a:bodyPr>
            <a:normAutofit/>
          </a:bodyPr>
          <a:lstStyle/>
          <a:p>
            <a:r>
              <a:rPr lang="en-US" sz="2800" dirty="0"/>
              <a:t>Harris M, Taylor G. Medical statistics made easy. CRC Press; 2003 Dec 5.</a:t>
            </a:r>
          </a:p>
        </p:txBody>
      </p:sp>
    </p:spTree>
    <p:extLst>
      <p:ext uri="{BB962C8B-B14F-4D97-AF65-F5344CB8AC3E}">
        <p14:creationId xmlns:p14="http://schemas.microsoft.com/office/powerpoint/2010/main" val="81011429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Placeholder 1"/>
          <p:cNvSpPr>
            <a:spLocks noGrp="1"/>
          </p:cNvSpPr>
          <p:nvPr>
            <p:ph type="body" sz="quarter" idx="10"/>
          </p:nvPr>
        </p:nvSpPr>
        <p:spPr>
          <a:xfrm>
            <a:off x="208722" y="1760251"/>
            <a:ext cx="11598965" cy="1524370"/>
          </a:xfrm>
        </p:spPr>
        <p:txBody>
          <a:bodyPr/>
          <a:lstStyle/>
          <a:p>
            <a:pPr eaLnBrk="1" hangingPunct="1"/>
            <a:r>
              <a:rPr lang="en-US" altLang="en-US" sz="3200" dirty="0">
                <a:latin typeface="Tahoma" panose="020B0604030504040204" pitchFamily="34" charset="0"/>
                <a:ea typeface="Tahoma" panose="020B0604030504040204" pitchFamily="34" charset="0"/>
                <a:cs typeface="Tahoma" panose="020B0604030504040204" pitchFamily="34" charset="0"/>
              </a:rPr>
              <a:t>Data Analysis: Multinomial logistic regression analysis</a:t>
            </a:r>
          </a:p>
        </p:txBody>
      </p:sp>
      <p:sp>
        <p:nvSpPr>
          <p:cNvPr id="2" name="Rectangle 1"/>
          <p:cNvSpPr/>
          <p:nvPr/>
        </p:nvSpPr>
        <p:spPr>
          <a:xfrm>
            <a:off x="5383481" y="3716980"/>
            <a:ext cx="5028672" cy="1754326"/>
          </a:xfrm>
          <a:prstGeom prst="rect">
            <a:avLst/>
          </a:prstGeom>
        </p:spPr>
        <p:txBody>
          <a:bodyPr wrap="square">
            <a:spAutoFit/>
          </a:bodyPr>
          <a:lstStyle/>
          <a:p>
            <a:r>
              <a:rPr lang="en-US"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Facilitated by </a:t>
            </a:r>
          </a:p>
          <a:p>
            <a:pPr marL="225425"/>
            <a:r>
              <a:rPr lang="en-US"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Md. Ahshanul Haque</a:t>
            </a:r>
            <a:br>
              <a:rPr lang="en-US"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br>
            <a:r>
              <a:rPr lang="en-US"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Maternal and Child Nutrition </a:t>
            </a:r>
          </a:p>
          <a:p>
            <a:pPr marL="225425"/>
            <a:r>
              <a:rPr lang="en-US"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Nutrition and Clinical Services  Division</a:t>
            </a:r>
          </a:p>
          <a:p>
            <a:pPr marL="225425"/>
            <a:r>
              <a:rPr lang="en-US"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E-mail: </a:t>
            </a:r>
            <a:r>
              <a:rPr lang="en-US"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hlinkClick r:id="rId3"/>
              </a:rPr>
              <a:t>ahshanul.haque@icddrb.org</a:t>
            </a:r>
            <a:endParaRPr lang="en-US"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endParaRPr>
          </a:p>
          <a:p>
            <a:pPr marL="225425"/>
            <a:endParaRPr lang="en-US"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6655800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Multinomial Logistic regression analysis</a:t>
            </a:r>
          </a:p>
        </p:txBody>
      </p:sp>
      <p:sp>
        <p:nvSpPr>
          <p:cNvPr id="4" name="Content Placeholder 2">
            <a:extLst>
              <a:ext uri="{FF2B5EF4-FFF2-40B4-BE49-F238E27FC236}">
                <a16:creationId xmlns:a16="http://schemas.microsoft.com/office/drawing/2014/main" id="{5C15677A-69C1-4042-B9A3-13ED54BA93CE}"/>
              </a:ext>
            </a:extLst>
          </p:cNvPr>
          <p:cNvSpPr txBox="1">
            <a:spLocks/>
          </p:cNvSpPr>
          <p:nvPr/>
        </p:nvSpPr>
        <p:spPr>
          <a:xfrm>
            <a:off x="246743" y="1404284"/>
            <a:ext cx="11694245" cy="35442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US" sz="2400" dirty="0">
                <a:latin typeface="Tahoma" panose="020B0604030504040204" pitchFamily="34" charset="0"/>
                <a:ea typeface="Tahoma" panose="020B0604030504040204" pitchFamily="34" charset="0"/>
                <a:cs typeface="Tahoma" panose="020B0604030504040204" pitchFamily="34" charset="0"/>
              </a:rPr>
              <a:t>Multinomial logistic regression is a simple extension of binary logistic regression</a:t>
            </a:r>
          </a:p>
          <a:p>
            <a:pPr>
              <a:spcAft>
                <a:spcPts val="1800"/>
              </a:spcAft>
            </a:pPr>
            <a:r>
              <a:rPr lang="en-US" sz="2400" dirty="0">
                <a:latin typeface="Tahoma" panose="020B0604030504040204" pitchFamily="34" charset="0"/>
                <a:ea typeface="Tahoma" panose="020B0604030504040204" pitchFamily="34" charset="0"/>
                <a:cs typeface="Tahoma" panose="020B0604030504040204" pitchFamily="34" charset="0"/>
              </a:rPr>
              <a:t>Allow more than two categories within the dependent variable</a:t>
            </a:r>
          </a:p>
          <a:p>
            <a:pPr>
              <a:spcAft>
                <a:spcPts val="1800"/>
              </a:spcAft>
            </a:pPr>
            <a:r>
              <a:rPr lang="en-US" sz="2400" dirty="0">
                <a:latin typeface="Tahoma" panose="020B0604030504040204" pitchFamily="34" charset="0"/>
                <a:ea typeface="Tahoma" panose="020B0604030504040204" pitchFamily="34" charset="0"/>
                <a:cs typeface="Tahoma" panose="020B0604030504040204" pitchFamily="34" charset="0"/>
              </a:rPr>
              <a:t>Does not assume normality, linearity, or homoscedasticity</a:t>
            </a:r>
          </a:p>
          <a:p>
            <a:pPr>
              <a:spcAft>
                <a:spcPts val="1800"/>
              </a:spcAft>
            </a:pPr>
            <a:r>
              <a:rPr lang="en-US" sz="2400" dirty="0">
                <a:latin typeface="Tahoma" panose="020B0604030504040204" pitchFamily="34" charset="0"/>
                <a:ea typeface="Tahoma" panose="020B0604030504040204" pitchFamily="34" charset="0"/>
                <a:cs typeface="Tahoma" panose="020B0604030504040204" pitchFamily="34" charset="0"/>
              </a:rPr>
              <a:t>Explain the relationship between one dependent nominal variable and one or more nominal, ordinal, interval or ratio-level independent variables</a:t>
            </a:r>
          </a:p>
          <a:p>
            <a:pPr>
              <a:spcAft>
                <a:spcPts val="1800"/>
              </a:spcAft>
            </a:pPr>
            <a:r>
              <a:rPr lang="en-US" sz="2400" dirty="0">
                <a:latin typeface="Tahoma" panose="020B0604030504040204" pitchFamily="34" charset="0"/>
                <a:ea typeface="Tahoma" panose="020B0604030504040204" pitchFamily="34" charset="0"/>
                <a:cs typeface="Tahoma" panose="020B0604030504040204" pitchFamily="34" charset="0"/>
              </a:rPr>
              <a:t>Risk ratio or Risk difference also calculated</a:t>
            </a:r>
          </a:p>
          <a:p>
            <a:pPr>
              <a:spcAft>
                <a:spcPts val="1800"/>
              </a:spcAft>
            </a:pP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936224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of multinomial Logistic regression analysis</a:t>
            </a:r>
          </a:p>
        </p:txBody>
      </p:sp>
      <p:sp>
        <p:nvSpPr>
          <p:cNvPr id="4" name="Content Placeholder 2">
            <a:extLst>
              <a:ext uri="{FF2B5EF4-FFF2-40B4-BE49-F238E27FC236}">
                <a16:creationId xmlns:a16="http://schemas.microsoft.com/office/drawing/2014/main" id="{5C15677A-69C1-4042-B9A3-13ED54BA93CE}"/>
              </a:ext>
            </a:extLst>
          </p:cNvPr>
          <p:cNvSpPr txBox="1">
            <a:spLocks/>
          </p:cNvSpPr>
          <p:nvPr/>
        </p:nvSpPr>
        <p:spPr>
          <a:xfrm>
            <a:off x="246743" y="1404283"/>
            <a:ext cx="11694245" cy="4628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800"/>
              </a:spcAft>
              <a:buNone/>
            </a:pPr>
            <a:r>
              <a:rPr lang="en-US" sz="2400" dirty="0">
                <a:latin typeface="Tahoma" panose="020B0604030504040204" pitchFamily="34" charset="0"/>
                <a:ea typeface="Tahoma" panose="020B0604030504040204" pitchFamily="34" charset="0"/>
                <a:cs typeface="Tahoma" panose="020B0604030504040204" pitchFamily="34" charset="0"/>
              </a:rPr>
              <a:t>Asses the association between child’s chronic malnutrition and maternal undernutrition</a:t>
            </a:r>
          </a:p>
          <a:p>
            <a:pPr marL="0" indent="0">
              <a:lnSpc>
                <a:spcPct val="100000"/>
              </a:lnSpc>
              <a:spcBef>
                <a:spcPts val="600"/>
              </a:spcBef>
              <a:spcAft>
                <a:spcPts val="600"/>
              </a:spcAft>
              <a:buNone/>
            </a:pP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Outcome variable: Chronic malnutrition</a:t>
            </a:r>
          </a:p>
          <a:p>
            <a:pPr marL="5370513" indent="0">
              <a:lnSpc>
                <a:spcPct val="100000"/>
              </a:lnSpc>
              <a:spcBef>
                <a:spcPts val="600"/>
              </a:spcBef>
              <a:spcAft>
                <a:spcPts val="600"/>
              </a:spcAft>
              <a:buNone/>
            </a:pP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Non-stunted (HAZ&gt;=-2)</a:t>
            </a:r>
          </a:p>
          <a:p>
            <a:pPr marL="5370513" indent="0">
              <a:lnSpc>
                <a:spcPct val="100000"/>
              </a:lnSpc>
              <a:spcBef>
                <a:spcPts val="600"/>
              </a:spcBef>
              <a:spcAft>
                <a:spcPts val="600"/>
              </a:spcAft>
              <a:buNone/>
            </a:pP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Moderate stunted (HAZ&lt;-2 &amp;HAZ&gt;=-3)</a:t>
            </a:r>
          </a:p>
          <a:p>
            <a:pPr marL="5370513" indent="0">
              <a:lnSpc>
                <a:spcPct val="100000"/>
              </a:lnSpc>
              <a:spcBef>
                <a:spcPts val="600"/>
              </a:spcBef>
              <a:spcAft>
                <a:spcPts val="600"/>
              </a:spcAft>
              <a:buNone/>
            </a:pP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Severe stunted (HAZ&lt;-3)</a:t>
            </a:r>
          </a:p>
          <a:p>
            <a:pPr marL="53975" indent="0">
              <a:lnSpc>
                <a:spcPct val="100000"/>
              </a:lnSpc>
              <a:spcBef>
                <a:spcPts val="600"/>
              </a:spcBef>
              <a:spcAft>
                <a:spcPts val="600"/>
              </a:spcAft>
              <a:buNone/>
            </a:pP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Independent variable: Maternal underweight</a:t>
            </a:r>
          </a:p>
          <a:p>
            <a:pPr marL="5370513" indent="0">
              <a:lnSpc>
                <a:spcPct val="100000"/>
              </a:lnSpc>
              <a:spcBef>
                <a:spcPts val="600"/>
              </a:spcBef>
              <a:spcAft>
                <a:spcPts val="600"/>
              </a:spcAft>
              <a:buNone/>
            </a:pP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Normal (BMI&gt;=18.5)</a:t>
            </a:r>
          </a:p>
          <a:p>
            <a:pPr marL="5370513" indent="0">
              <a:lnSpc>
                <a:spcPct val="100000"/>
              </a:lnSpc>
              <a:spcBef>
                <a:spcPts val="600"/>
              </a:spcBef>
              <a:spcAft>
                <a:spcPts val="600"/>
              </a:spcAft>
              <a:buNone/>
            </a:pP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Underweight (BMI&lt;18.5)</a:t>
            </a:r>
          </a:p>
          <a:p>
            <a:pPr marL="5370513" indent="0">
              <a:lnSpc>
                <a:spcPct val="100000"/>
              </a:lnSpc>
              <a:spcBef>
                <a:spcPts val="600"/>
              </a:spcBef>
              <a:spcAft>
                <a:spcPts val="600"/>
              </a:spcAft>
              <a:buNone/>
            </a:pPr>
            <a:endParaRPr lang="en-US" sz="2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2218957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of multinomial Logistic regression analysis</a:t>
            </a:r>
          </a:p>
        </p:txBody>
      </p:sp>
      <p:sp>
        <p:nvSpPr>
          <p:cNvPr id="4" name="Content Placeholder 2">
            <a:extLst>
              <a:ext uri="{FF2B5EF4-FFF2-40B4-BE49-F238E27FC236}">
                <a16:creationId xmlns:a16="http://schemas.microsoft.com/office/drawing/2014/main" id="{5C15677A-69C1-4042-B9A3-13ED54BA93CE}"/>
              </a:ext>
            </a:extLst>
          </p:cNvPr>
          <p:cNvSpPr txBox="1">
            <a:spLocks/>
          </p:cNvSpPr>
          <p:nvPr/>
        </p:nvSpPr>
        <p:spPr>
          <a:xfrm>
            <a:off x="246743" y="1404283"/>
            <a:ext cx="11694245" cy="4628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800"/>
              </a:spcAft>
              <a:buNone/>
            </a:pPr>
            <a:r>
              <a:rPr lang="en-US" sz="2400" dirty="0">
                <a:latin typeface="Tahoma" panose="020B0604030504040204" pitchFamily="34" charset="0"/>
                <a:ea typeface="Tahoma" panose="020B0604030504040204" pitchFamily="34" charset="0"/>
                <a:cs typeface="Tahoma" panose="020B0604030504040204" pitchFamily="34" charset="0"/>
              </a:rPr>
              <a:t>Asses the association between child’s chronic malnutrition and maternal undernutrition</a:t>
            </a:r>
          </a:p>
          <a:p>
            <a:pPr marL="0"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Outcome variable: </a:t>
            </a:r>
            <a:r>
              <a:rPr lang="en-US" sz="2400" dirty="0">
                <a:latin typeface="Tahoma" panose="020B0604030504040204" pitchFamily="34" charset="0"/>
                <a:ea typeface="Tahoma" panose="020B0604030504040204" pitchFamily="34" charset="0"/>
                <a:cs typeface="Tahoma" panose="020B0604030504040204" pitchFamily="34" charset="0"/>
              </a:rPr>
              <a:t>Chronic malnutrition</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Non-stunted (HAZ&gt;=-2)</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Moderate stunted (HAZ&lt;-2 &amp;HAZ&gt;=-3)</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Severe stunted (HAZ&lt;-3)</a:t>
            </a:r>
          </a:p>
          <a:p>
            <a:pPr marL="53975" indent="0">
              <a:lnSpc>
                <a:spcPct val="100000"/>
              </a:lnSpc>
              <a:spcBef>
                <a:spcPts val="600"/>
              </a:spcBef>
              <a:spcAft>
                <a:spcPts val="600"/>
              </a:spcAft>
              <a:buNone/>
            </a:pP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Independent variable: Maternal underweight</a:t>
            </a:r>
          </a:p>
          <a:p>
            <a:pPr marL="5370513" indent="0">
              <a:lnSpc>
                <a:spcPct val="100000"/>
              </a:lnSpc>
              <a:spcBef>
                <a:spcPts val="600"/>
              </a:spcBef>
              <a:spcAft>
                <a:spcPts val="600"/>
              </a:spcAft>
              <a:buNone/>
            </a:pP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Normal (BMI&gt;=18.5)</a:t>
            </a:r>
          </a:p>
          <a:p>
            <a:pPr marL="5370513" indent="0">
              <a:lnSpc>
                <a:spcPct val="100000"/>
              </a:lnSpc>
              <a:spcBef>
                <a:spcPts val="600"/>
              </a:spcBef>
              <a:spcAft>
                <a:spcPts val="600"/>
              </a:spcAft>
              <a:buNone/>
            </a:pP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Underweight (BMI&lt;18.5)</a:t>
            </a:r>
          </a:p>
          <a:p>
            <a:pPr marL="5370513" indent="0">
              <a:lnSpc>
                <a:spcPct val="100000"/>
              </a:lnSpc>
              <a:spcBef>
                <a:spcPts val="600"/>
              </a:spcBef>
              <a:spcAft>
                <a:spcPts val="600"/>
              </a:spcAft>
              <a:buNone/>
            </a:pP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173579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of multinomial Logistic regression analysis</a:t>
            </a:r>
          </a:p>
        </p:txBody>
      </p:sp>
      <p:sp>
        <p:nvSpPr>
          <p:cNvPr id="4" name="Content Placeholder 2">
            <a:extLst>
              <a:ext uri="{FF2B5EF4-FFF2-40B4-BE49-F238E27FC236}">
                <a16:creationId xmlns:a16="http://schemas.microsoft.com/office/drawing/2014/main" id="{5C15677A-69C1-4042-B9A3-13ED54BA93CE}"/>
              </a:ext>
            </a:extLst>
          </p:cNvPr>
          <p:cNvSpPr txBox="1">
            <a:spLocks/>
          </p:cNvSpPr>
          <p:nvPr/>
        </p:nvSpPr>
        <p:spPr>
          <a:xfrm>
            <a:off x="246743" y="1404283"/>
            <a:ext cx="11694245" cy="4628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800"/>
              </a:spcAft>
              <a:buNone/>
            </a:pPr>
            <a:r>
              <a:rPr lang="en-US" sz="2400" dirty="0">
                <a:latin typeface="Tahoma" panose="020B0604030504040204" pitchFamily="34" charset="0"/>
                <a:ea typeface="Tahoma" panose="020B0604030504040204" pitchFamily="34" charset="0"/>
                <a:cs typeface="Tahoma" panose="020B0604030504040204" pitchFamily="34" charset="0"/>
              </a:rPr>
              <a:t>Asses the association between child’s chronic malnutrition and maternal undernutrition</a:t>
            </a:r>
          </a:p>
          <a:p>
            <a:pPr marL="0"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Outcome variable: </a:t>
            </a:r>
            <a:r>
              <a:rPr lang="en-US" sz="2400" dirty="0">
                <a:latin typeface="Tahoma" panose="020B0604030504040204" pitchFamily="34" charset="0"/>
                <a:ea typeface="Tahoma" panose="020B0604030504040204" pitchFamily="34" charset="0"/>
                <a:cs typeface="Tahoma" panose="020B0604030504040204" pitchFamily="34" charset="0"/>
              </a:rPr>
              <a:t>Chronic malnutrition</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Non-stunted (HAZ&gt;=-2)</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Moderate stunted (HAZ&lt;-2 &amp;HAZ&gt;=-3)</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Severe stunted (HAZ&lt;-3)</a:t>
            </a:r>
          </a:p>
          <a:p>
            <a:pPr marL="53975"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Independent variable: </a:t>
            </a:r>
            <a:r>
              <a:rPr lang="en-US" sz="2400" dirty="0">
                <a:latin typeface="Tahoma" panose="020B0604030504040204" pitchFamily="34" charset="0"/>
                <a:ea typeface="Tahoma" panose="020B0604030504040204" pitchFamily="34" charset="0"/>
                <a:cs typeface="Tahoma" panose="020B0604030504040204" pitchFamily="34" charset="0"/>
              </a:rPr>
              <a:t>Maternal underweight</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Normal (BMI&gt;=18.5)</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Underweight (BMI&lt;18.5)</a:t>
            </a:r>
          </a:p>
          <a:p>
            <a:pPr marL="5370513" indent="0">
              <a:lnSpc>
                <a:spcPct val="100000"/>
              </a:lnSpc>
              <a:spcBef>
                <a:spcPts val="600"/>
              </a:spcBef>
              <a:spcAft>
                <a:spcPts val="600"/>
              </a:spcAft>
              <a:buNone/>
            </a:pP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853321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910175"/>
              </p:ext>
            </p:extLst>
          </p:nvPr>
        </p:nvGraphicFramePr>
        <p:xfrm>
          <a:off x="215156" y="1174377"/>
          <a:ext cx="11501714" cy="3031554"/>
        </p:xfrm>
        <a:graphic>
          <a:graphicData uri="http://schemas.openxmlformats.org/drawingml/2006/table">
            <a:tbl>
              <a:tblPr firstRow="1" bandRow="1">
                <a:tableStyleId>{5C22544A-7EE6-4342-B048-85BDC9FD1C3A}</a:tableStyleId>
              </a:tblPr>
              <a:tblGrid>
                <a:gridCol w="1712256">
                  <a:extLst>
                    <a:ext uri="{9D8B030D-6E8A-4147-A177-3AD203B41FA5}">
                      <a16:colId xmlns:a16="http://schemas.microsoft.com/office/drawing/2014/main" val="3385805578"/>
                    </a:ext>
                  </a:extLst>
                </a:gridCol>
                <a:gridCol w="663388">
                  <a:extLst>
                    <a:ext uri="{9D8B030D-6E8A-4147-A177-3AD203B41FA5}">
                      <a16:colId xmlns:a16="http://schemas.microsoft.com/office/drawing/2014/main" val="3775371094"/>
                    </a:ext>
                  </a:extLst>
                </a:gridCol>
                <a:gridCol w="690282">
                  <a:extLst>
                    <a:ext uri="{9D8B030D-6E8A-4147-A177-3AD203B41FA5}">
                      <a16:colId xmlns:a16="http://schemas.microsoft.com/office/drawing/2014/main" val="2200275239"/>
                    </a:ext>
                  </a:extLst>
                </a:gridCol>
                <a:gridCol w="767980">
                  <a:extLst>
                    <a:ext uri="{9D8B030D-6E8A-4147-A177-3AD203B41FA5}">
                      <a16:colId xmlns:a16="http://schemas.microsoft.com/office/drawing/2014/main" val="2367632817"/>
                    </a:ext>
                  </a:extLst>
                </a:gridCol>
                <a:gridCol w="958476">
                  <a:extLst>
                    <a:ext uri="{9D8B030D-6E8A-4147-A177-3AD203B41FA5}">
                      <a16:colId xmlns:a16="http://schemas.microsoft.com/office/drawing/2014/main" val="2439468236"/>
                    </a:ext>
                  </a:extLst>
                </a:gridCol>
                <a:gridCol w="958476">
                  <a:extLst>
                    <a:ext uri="{9D8B030D-6E8A-4147-A177-3AD203B41FA5}">
                      <a16:colId xmlns:a16="http://schemas.microsoft.com/office/drawing/2014/main" val="2735861570"/>
                    </a:ext>
                  </a:extLst>
                </a:gridCol>
                <a:gridCol w="958476">
                  <a:extLst>
                    <a:ext uri="{9D8B030D-6E8A-4147-A177-3AD203B41FA5}">
                      <a16:colId xmlns:a16="http://schemas.microsoft.com/office/drawing/2014/main" val="2157091162"/>
                    </a:ext>
                  </a:extLst>
                </a:gridCol>
                <a:gridCol w="958476">
                  <a:extLst>
                    <a:ext uri="{9D8B030D-6E8A-4147-A177-3AD203B41FA5}">
                      <a16:colId xmlns:a16="http://schemas.microsoft.com/office/drawing/2014/main" val="2638757723"/>
                    </a:ext>
                  </a:extLst>
                </a:gridCol>
                <a:gridCol w="958476">
                  <a:extLst>
                    <a:ext uri="{9D8B030D-6E8A-4147-A177-3AD203B41FA5}">
                      <a16:colId xmlns:a16="http://schemas.microsoft.com/office/drawing/2014/main" val="3389122819"/>
                    </a:ext>
                  </a:extLst>
                </a:gridCol>
                <a:gridCol w="958476">
                  <a:extLst>
                    <a:ext uri="{9D8B030D-6E8A-4147-A177-3AD203B41FA5}">
                      <a16:colId xmlns:a16="http://schemas.microsoft.com/office/drawing/2014/main" val="552479589"/>
                    </a:ext>
                  </a:extLst>
                </a:gridCol>
                <a:gridCol w="796364">
                  <a:extLst>
                    <a:ext uri="{9D8B030D-6E8A-4147-A177-3AD203B41FA5}">
                      <a16:colId xmlns:a16="http://schemas.microsoft.com/office/drawing/2014/main" val="843964397"/>
                    </a:ext>
                  </a:extLst>
                </a:gridCol>
                <a:gridCol w="1120588">
                  <a:extLst>
                    <a:ext uri="{9D8B030D-6E8A-4147-A177-3AD203B41FA5}">
                      <a16:colId xmlns:a16="http://schemas.microsoft.com/office/drawing/2014/main" val="1470780675"/>
                    </a:ext>
                  </a:extLst>
                </a:gridCol>
              </a:tblGrid>
              <a:tr h="745554">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ID: Time</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t2</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t3</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t4</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t5</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t6</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t7</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t8</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t9</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t10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7781564"/>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112749"/>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2</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140898"/>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3</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8554327"/>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4</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4123180"/>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5</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3169555"/>
                  </a:ext>
                </a:extLst>
              </a:tr>
            </a:tbl>
          </a:graphicData>
        </a:graphic>
      </p:graphicFrame>
      <p:sp>
        <p:nvSpPr>
          <p:cNvPr id="5" name="Text Placeholder 1"/>
          <p:cNvSpPr>
            <a:spLocks noGrp="1"/>
          </p:cNvSpPr>
          <p:nvPr>
            <p:ph type="body" sz="quarter" idx="10"/>
          </p:nvPr>
        </p:nvSpPr>
        <p:spPr>
          <a:xfrm>
            <a:off x="960000" y="504000"/>
            <a:ext cx="10272000" cy="576000"/>
          </a:xfrm>
        </p:spPr>
        <p:txBody>
          <a:bodyPr/>
          <a:lstStyle/>
          <a:p>
            <a:pPr algn="ctr"/>
            <a:r>
              <a:rPr lang="en-US" strike="sngStrike" dirty="0"/>
              <a:t>Count </a:t>
            </a:r>
            <a:r>
              <a:rPr lang="en-US" strike="sngStrike" dirty="0" smtClean="0"/>
              <a:t>model</a:t>
            </a:r>
            <a:endParaRPr lang="en-US" strike="sngStrike" dirty="0"/>
          </a:p>
        </p:txBody>
      </p:sp>
    </p:spTree>
    <p:extLst>
      <p:ext uri="{BB962C8B-B14F-4D97-AF65-F5344CB8AC3E}">
        <p14:creationId xmlns:p14="http://schemas.microsoft.com/office/powerpoint/2010/main" val="161691195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of multinomial Logistic regression analysis</a:t>
            </a:r>
          </a:p>
        </p:txBody>
      </p:sp>
      <p:sp>
        <p:nvSpPr>
          <p:cNvPr id="4" name="Content Placeholder 2">
            <a:extLst>
              <a:ext uri="{FF2B5EF4-FFF2-40B4-BE49-F238E27FC236}">
                <a16:creationId xmlns:a16="http://schemas.microsoft.com/office/drawing/2014/main" id="{5C15677A-69C1-4042-B9A3-13ED54BA93CE}"/>
              </a:ext>
            </a:extLst>
          </p:cNvPr>
          <p:cNvSpPr txBox="1">
            <a:spLocks/>
          </p:cNvSpPr>
          <p:nvPr/>
        </p:nvSpPr>
        <p:spPr>
          <a:xfrm>
            <a:off x="246743" y="1404283"/>
            <a:ext cx="11694245" cy="4628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800"/>
              </a:spcAft>
              <a:buNone/>
            </a:pPr>
            <a:r>
              <a:rPr lang="en-US" sz="2400" dirty="0">
                <a:latin typeface="Tahoma" panose="020B0604030504040204" pitchFamily="34" charset="0"/>
                <a:ea typeface="Tahoma" panose="020B0604030504040204" pitchFamily="34" charset="0"/>
                <a:cs typeface="Tahoma" panose="020B0604030504040204" pitchFamily="34" charset="0"/>
              </a:rPr>
              <a:t>Asses the association between child’s chronic malnutrition and maternal undernutrition</a:t>
            </a:r>
          </a:p>
          <a:p>
            <a:pPr marL="0"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Outcome variable: </a:t>
            </a:r>
            <a:r>
              <a:rPr lang="en-US" sz="2400" dirty="0">
                <a:latin typeface="Tahoma" panose="020B0604030504040204" pitchFamily="34" charset="0"/>
                <a:ea typeface="Tahoma" panose="020B0604030504040204" pitchFamily="34" charset="0"/>
                <a:cs typeface="Tahoma" panose="020B0604030504040204" pitchFamily="34" charset="0"/>
              </a:rPr>
              <a:t>Chronic malnutrition</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Non-stunted (HAZ&gt;=-2)</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Moderate stunted (HAZ&lt;-2 &amp;HAZ&gt;=-3)</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Severe stunted (HAZ&lt;-3)</a:t>
            </a:r>
          </a:p>
          <a:p>
            <a:pPr marL="53975"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Independent variable: </a:t>
            </a:r>
            <a:r>
              <a:rPr lang="en-US" sz="2400" dirty="0">
                <a:latin typeface="Tahoma" panose="020B0604030504040204" pitchFamily="34" charset="0"/>
                <a:ea typeface="Tahoma" panose="020B0604030504040204" pitchFamily="34" charset="0"/>
                <a:cs typeface="Tahoma" panose="020B0604030504040204" pitchFamily="34" charset="0"/>
              </a:rPr>
              <a:t>Maternal underweight</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Normal (BMI&gt;=18.5)</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Underweight (BMI&lt;18.5)</a:t>
            </a:r>
          </a:p>
          <a:p>
            <a:pPr marL="5370513" indent="0">
              <a:lnSpc>
                <a:spcPct val="100000"/>
              </a:lnSpc>
              <a:spcBef>
                <a:spcPts val="600"/>
              </a:spcBef>
              <a:spcAft>
                <a:spcPts val="600"/>
              </a:spcAft>
              <a:buNone/>
            </a:pP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3" name="Rounded Rectangle 2"/>
          <p:cNvSpPr/>
          <p:nvPr/>
        </p:nvSpPr>
        <p:spPr>
          <a:xfrm>
            <a:off x="137652" y="2871019"/>
            <a:ext cx="5358580" cy="3008671"/>
          </a:xfrm>
          <a:prstGeom prst="roundRect">
            <a:avLst/>
          </a:prstGeom>
          <a:solidFill>
            <a:schemeClr val="accent6">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solidFill>
                  <a:schemeClr val="tx1"/>
                </a:solidFill>
                <a:latin typeface="Tahoma" panose="020B0604030504040204" pitchFamily="34" charset="0"/>
                <a:ea typeface="Tahoma" panose="020B0604030504040204" pitchFamily="34" charset="0"/>
                <a:cs typeface="Tahoma" panose="020B0604030504040204" pitchFamily="34" charset="0"/>
              </a:rPr>
              <a:t>General objective</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Asses the association between child’s chronic malnutrition and maternal undernutrition</a:t>
            </a:r>
          </a:p>
          <a:p>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877823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of multinomial Logistic regression analysis</a:t>
            </a:r>
          </a:p>
        </p:txBody>
      </p:sp>
      <p:sp>
        <p:nvSpPr>
          <p:cNvPr id="4" name="Content Placeholder 2">
            <a:extLst>
              <a:ext uri="{FF2B5EF4-FFF2-40B4-BE49-F238E27FC236}">
                <a16:creationId xmlns:a16="http://schemas.microsoft.com/office/drawing/2014/main" id="{5C15677A-69C1-4042-B9A3-13ED54BA93CE}"/>
              </a:ext>
            </a:extLst>
          </p:cNvPr>
          <p:cNvSpPr txBox="1">
            <a:spLocks/>
          </p:cNvSpPr>
          <p:nvPr/>
        </p:nvSpPr>
        <p:spPr>
          <a:xfrm>
            <a:off x="246743" y="1404283"/>
            <a:ext cx="11694245" cy="4628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800"/>
              </a:spcAft>
              <a:buNone/>
            </a:pPr>
            <a:r>
              <a:rPr lang="en-US" sz="2400" dirty="0">
                <a:latin typeface="Tahoma" panose="020B0604030504040204" pitchFamily="34" charset="0"/>
                <a:ea typeface="Tahoma" panose="020B0604030504040204" pitchFamily="34" charset="0"/>
                <a:cs typeface="Tahoma" panose="020B0604030504040204" pitchFamily="34" charset="0"/>
              </a:rPr>
              <a:t>Asses the association between child’s chronic malnutrition and maternal undernutrition</a:t>
            </a:r>
          </a:p>
          <a:p>
            <a:pPr marL="0"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Outcome variable: </a:t>
            </a:r>
            <a:r>
              <a:rPr lang="en-US" sz="2400" dirty="0">
                <a:latin typeface="Tahoma" panose="020B0604030504040204" pitchFamily="34" charset="0"/>
                <a:ea typeface="Tahoma" panose="020B0604030504040204" pitchFamily="34" charset="0"/>
                <a:cs typeface="Tahoma" panose="020B0604030504040204" pitchFamily="34" charset="0"/>
              </a:rPr>
              <a:t>Chronic malnutrition</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Non-stunted (HAZ&gt;=-2)</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Moderate stunted (HAZ&lt;-2 &amp;HAZ&gt;=-3)</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Severe stunted (HAZ&lt;-3)</a:t>
            </a:r>
          </a:p>
          <a:p>
            <a:pPr marL="53975"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Independent variable: </a:t>
            </a:r>
            <a:r>
              <a:rPr lang="en-US" sz="2400" dirty="0">
                <a:latin typeface="Tahoma" panose="020B0604030504040204" pitchFamily="34" charset="0"/>
                <a:ea typeface="Tahoma" panose="020B0604030504040204" pitchFamily="34" charset="0"/>
                <a:cs typeface="Tahoma" panose="020B0604030504040204" pitchFamily="34" charset="0"/>
              </a:rPr>
              <a:t>Maternal underweight</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Normal (BMI&gt;=18.5)</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Underweight (BMI&lt;18.5)</a:t>
            </a:r>
          </a:p>
          <a:p>
            <a:pPr marL="5370513" indent="0">
              <a:lnSpc>
                <a:spcPct val="100000"/>
              </a:lnSpc>
              <a:spcBef>
                <a:spcPts val="600"/>
              </a:spcBef>
              <a:spcAft>
                <a:spcPts val="600"/>
              </a:spcAft>
              <a:buNone/>
            </a:pP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3" name="Rounded Rectangle 2"/>
          <p:cNvSpPr/>
          <p:nvPr/>
        </p:nvSpPr>
        <p:spPr>
          <a:xfrm>
            <a:off x="137652" y="2871019"/>
            <a:ext cx="5358580" cy="3008671"/>
          </a:xfrm>
          <a:prstGeom prst="roundRect">
            <a:avLst/>
          </a:prstGeom>
          <a:solidFill>
            <a:schemeClr val="accent6">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solidFill>
                  <a:schemeClr val="tx1"/>
                </a:solidFill>
                <a:latin typeface="Tahoma" panose="020B0604030504040204" pitchFamily="34" charset="0"/>
                <a:ea typeface="Tahoma" panose="020B0604030504040204" pitchFamily="34" charset="0"/>
                <a:cs typeface="Tahoma" panose="020B0604030504040204" pitchFamily="34" charset="0"/>
              </a:rPr>
              <a:t>General objective</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Asses the association between child’s chronic malnutrition and maternal undernutrition</a:t>
            </a:r>
          </a:p>
          <a:p>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sz="2000" b="1" dirty="0">
                <a:solidFill>
                  <a:schemeClr val="tx1"/>
                </a:solidFill>
                <a:latin typeface="Tahoma" panose="020B0604030504040204" pitchFamily="34" charset="0"/>
                <a:ea typeface="Tahoma" panose="020B0604030504040204" pitchFamily="34" charset="0"/>
                <a:cs typeface="Tahoma" panose="020B0604030504040204" pitchFamily="34" charset="0"/>
              </a:rPr>
              <a:t>Specific objective</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Asses the association of the child’s moderate stunted and severe stunted compare to non-stunted with maternal underweight</a:t>
            </a:r>
          </a:p>
          <a:p>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4961302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of multinomial Logistic regression analysis</a:t>
            </a:r>
          </a:p>
        </p:txBody>
      </p:sp>
      <p:sp>
        <p:nvSpPr>
          <p:cNvPr id="4" name="Content Placeholder 2">
            <a:extLst>
              <a:ext uri="{FF2B5EF4-FFF2-40B4-BE49-F238E27FC236}">
                <a16:creationId xmlns:a16="http://schemas.microsoft.com/office/drawing/2014/main" id="{5C15677A-69C1-4042-B9A3-13ED54BA93CE}"/>
              </a:ext>
            </a:extLst>
          </p:cNvPr>
          <p:cNvSpPr txBox="1">
            <a:spLocks/>
          </p:cNvSpPr>
          <p:nvPr/>
        </p:nvSpPr>
        <p:spPr>
          <a:xfrm>
            <a:off x="246743" y="1404283"/>
            <a:ext cx="11694245" cy="4628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800"/>
              </a:spcAft>
              <a:buNone/>
            </a:pPr>
            <a:r>
              <a:rPr lang="en-US" sz="2400" dirty="0">
                <a:latin typeface="Tahoma" panose="020B0604030504040204" pitchFamily="34" charset="0"/>
                <a:ea typeface="Tahoma" panose="020B0604030504040204" pitchFamily="34" charset="0"/>
                <a:cs typeface="Tahoma" panose="020B0604030504040204" pitchFamily="34" charset="0"/>
              </a:rPr>
              <a:t>Asses the association between child’s chronic malnutrition and maternal undernutrition</a:t>
            </a:r>
          </a:p>
          <a:p>
            <a:pPr marL="0"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Outcome variable: </a:t>
            </a:r>
            <a:r>
              <a:rPr lang="en-US" sz="2400" dirty="0">
                <a:latin typeface="Tahoma" panose="020B0604030504040204" pitchFamily="34" charset="0"/>
                <a:ea typeface="Tahoma" panose="020B0604030504040204" pitchFamily="34" charset="0"/>
                <a:cs typeface="Tahoma" panose="020B0604030504040204" pitchFamily="34" charset="0"/>
              </a:rPr>
              <a:t>Chronic malnutrition</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Non-stunted (HAZ&gt;=-2)</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Moderate stunted (HAZ&lt;-2 &amp;HAZ&gt;=-3)</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Severe stunted (HAZ&lt;-3)</a:t>
            </a:r>
          </a:p>
          <a:p>
            <a:pPr marL="53975"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Independent variable: </a:t>
            </a:r>
            <a:r>
              <a:rPr lang="en-US" sz="2400" dirty="0">
                <a:latin typeface="Tahoma" panose="020B0604030504040204" pitchFamily="34" charset="0"/>
                <a:ea typeface="Tahoma" panose="020B0604030504040204" pitchFamily="34" charset="0"/>
                <a:cs typeface="Tahoma" panose="020B0604030504040204" pitchFamily="34" charset="0"/>
              </a:rPr>
              <a:t>Maternal underweight</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Normal (BMI&gt;=18.5)</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Underweight (BMI&lt;18.5)</a:t>
            </a:r>
          </a:p>
          <a:p>
            <a:pPr marL="5370513" indent="0">
              <a:lnSpc>
                <a:spcPct val="100000"/>
              </a:lnSpc>
              <a:spcBef>
                <a:spcPts val="600"/>
              </a:spcBef>
              <a:spcAft>
                <a:spcPts val="600"/>
              </a:spcAft>
              <a:buNone/>
            </a:pP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3" name="Rounded Rectangle 2"/>
          <p:cNvSpPr/>
          <p:nvPr/>
        </p:nvSpPr>
        <p:spPr>
          <a:xfrm>
            <a:off x="137652" y="2871019"/>
            <a:ext cx="5358580" cy="3008671"/>
          </a:xfrm>
          <a:prstGeom prst="roundRect">
            <a:avLst/>
          </a:prstGeom>
          <a:solidFill>
            <a:schemeClr val="accent6">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solidFill>
                  <a:schemeClr val="tx1"/>
                </a:solidFill>
                <a:latin typeface="Tahoma" panose="020B0604030504040204" pitchFamily="34" charset="0"/>
                <a:ea typeface="Tahoma" panose="020B0604030504040204" pitchFamily="34" charset="0"/>
                <a:cs typeface="Tahoma" panose="020B0604030504040204" pitchFamily="34" charset="0"/>
              </a:rPr>
              <a:t>General objective</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Asses the association between child’s chronic malnutrition and maternal undernutrition</a:t>
            </a:r>
          </a:p>
          <a:p>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sz="2000" b="1" dirty="0">
                <a:solidFill>
                  <a:schemeClr val="tx1"/>
                </a:solidFill>
                <a:latin typeface="Tahoma" panose="020B0604030504040204" pitchFamily="34" charset="0"/>
                <a:ea typeface="Tahoma" panose="020B0604030504040204" pitchFamily="34" charset="0"/>
                <a:cs typeface="Tahoma" panose="020B0604030504040204" pitchFamily="34" charset="0"/>
              </a:rPr>
              <a:t>Specific objective</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Asses the association of the child’s moderate stunted and severe stunted compare to non-stunted with maternal underweight</a:t>
            </a:r>
          </a:p>
          <a:p>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5" name="Chevron 4"/>
          <p:cNvSpPr/>
          <p:nvPr/>
        </p:nvSpPr>
        <p:spPr>
          <a:xfrm rot="10800000">
            <a:off x="9163664" y="2871018"/>
            <a:ext cx="285136" cy="452284"/>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hevron 7"/>
          <p:cNvSpPr/>
          <p:nvPr/>
        </p:nvSpPr>
        <p:spPr>
          <a:xfrm rot="10800000">
            <a:off x="8617974" y="4970205"/>
            <a:ext cx="285136" cy="452284"/>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9997810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of multinomial Logistic regression analysis</a:t>
            </a:r>
          </a:p>
        </p:txBody>
      </p:sp>
      <p:sp>
        <p:nvSpPr>
          <p:cNvPr id="4" name="Content Placeholder 2">
            <a:extLst>
              <a:ext uri="{FF2B5EF4-FFF2-40B4-BE49-F238E27FC236}">
                <a16:creationId xmlns:a16="http://schemas.microsoft.com/office/drawing/2014/main" id="{5C15677A-69C1-4042-B9A3-13ED54BA93CE}"/>
              </a:ext>
            </a:extLst>
          </p:cNvPr>
          <p:cNvSpPr txBox="1">
            <a:spLocks/>
          </p:cNvSpPr>
          <p:nvPr/>
        </p:nvSpPr>
        <p:spPr>
          <a:xfrm>
            <a:off x="246743" y="1404283"/>
            <a:ext cx="11694245" cy="4628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Outcome variable: </a:t>
            </a:r>
            <a:r>
              <a:rPr lang="en-US" sz="2400" dirty="0">
                <a:latin typeface="Tahoma" panose="020B0604030504040204" pitchFamily="34" charset="0"/>
                <a:ea typeface="Tahoma" panose="020B0604030504040204" pitchFamily="34" charset="0"/>
                <a:cs typeface="Tahoma" panose="020B0604030504040204" pitchFamily="34" charset="0"/>
              </a:rPr>
              <a:t>Chronic malnutrition</a:t>
            </a: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Independent variable: </a:t>
            </a:r>
            <a:r>
              <a:rPr lang="en-US" sz="2400" dirty="0">
                <a:latin typeface="Tahoma" panose="020B0604030504040204" pitchFamily="34" charset="0"/>
                <a:ea typeface="Tahoma" panose="020B0604030504040204" pitchFamily="34" charset="0"/>
                <a:cs typeface="Tahoma" panose="020B0604030504040204" pitchFamily="34" charset="0"/>
              </a:rPr>
              <a:t>Maternal underweight</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Normal (BMI&gt;=18.5)</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Underweight (BMI&lt;18.5)</a:t>
            </a:r>
          </a:p>
          <a:p>
            <a:pPr marL="5370513" indent="0">
              <a:lnSpc>
                <a:spcPct val="100000"/>
              </a:lnSpc>
              <a:spcBef>
                <a:spcPts val="600"/>
              </a:spcBef>
              <a:spcAft>
                <a:spcPts val="600"/>
              </a:spcAft>
              <a:buNone/>
            </a:pPr>
            <a:endParaRPr lang="en-US" sz="24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nvPr>
        </p:nvGraphicFramePr>
        <p:xfrm>
          <a:off x="2752164" y="2091263"/>
          <a:ext cx="6858000" cy="1942854"/>
        </p:xfrm>
        <a:graphic>
          <a:graphicData uri="http://schemas.openxmlformats.org/drawingml/2006/table">
            <a:tbl>
              <a:tblPr firstRow="1" bandRow="1">
                <a:tableStyleId>{5C22544A-7EE6-4342-B048-85BDC9FD1C3A}</a:tableStyleId>
              </a:tblPr>
              <a:tblGrid>
                <a:gridCol w="3429000">
                  <a:extLst>
                    <a:ext uri="{9D8B030D-6E8A-4147-A177-3AD203B41FA5}">
                      <a16:colId xmlns:a16="http://schemas.microsoft.com/office/drawing/2014/main" val="1154462314"/>
                    </a:ext>
                  </a:extLst>
                </a:gridCol>
                <a:gridCol w="3429000">
                  <a:extLst>
                    <a:ext uri="{9D8B030D-6E8A-4147-A177-3AD203B41FA5}">
                      <a16:colId xmlns:a16="http://schemas.microsoft.com/office/drawing/2014/main" val="1057089687"/>
                    </a:ext>
                  </a:extLst>
                </a:gridCol>
              </a:tblGrid>
              <a:tr h="647618">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Non-stunted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400" b="0" dirty="0">
                          <a:solidFill>
                            <a:schemeClr val="bg1"/>
                          </a:solidFill>
                          <a:latin typeface="Tahoma" panose="020B0604030504040204" pitchFamily="34" charset="0"/>
                          <a:ea typeface="Tahoma" panose="020B0604030504040204" pitchFamily="34" charset="0"/>
                          <a:cs typeface="Tahoma" panose="020B0604030504040204" pitchFamily="34" charset="0"/>
                        </a:rPr>
                        <a:t>Non-stunted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6511405"/>
                  </a:ext>
                </a:extLst>
              </a:tr>
              <a:tr h="647618">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Moderate stunted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400" b="0" dirty="0">
                          <a:solidFill>
                            <a:schemeClr val="bg1"/>
                          </a:solidFill>
                          <a:latin typeface="Tahoma" panose="020B0604030504040204" pitchFamily="34" charset="0"/>
                          <a:ea typeface="Tahoma" panose="020B0604030504040204" pitchFamily="34" charset="0"/>
                          <a:cs typeface="Tahoma" panose="020B0604030504040204" pitchFamily="34" charset="0"/>
                        </a:rPr>
                        <a:t>Moderate stunted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1996387"/>
                  </a:ext>
                </a:extLst>
              </a:tr>
              <a:tr h="647618">
                <a:tc>
                  <a:txBody>
                    <a:bodyPr/>
                    <a:lstStyle/>
                    <a:p>
                      <a:r>
                        <a:rPr lang="en-US" sz="2400" b="0" strike="noStrike" dirty="0">
                          <a:solidFill>
                            <a:schemeClr val="tx1"/>
                          </a:solidFill>
                          <a:latin typeface="Tahoma" panose="020B0604030504040204" pitchFamily="34" charset="0"/>
                          <a:ea typeface="Tahoma" panose="020B0604030504040204" pitchFamily="34" charset="0"/>
                          <a:cs typeface="Tahoma" panose="020B0604030504040204" pitchFamily="34" charset="0"/>
                        </a:rPr>
                        <a:t>Severe stunted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bg1"/>
                          </a:solidFill>
                          <a:latin typeface="Tahoma" panose="020B0604030504040204" pitchFamily="34" charset="0"/>
                          <a:ea typeface="Tahoma" panose="020B0604030504040204" pitchFamily="34" charset="0"/>
                          <a:cs typeface="Tahoma" panose="020B0604030504040204" pitchFamily="34" charset="0"/>
                        </a:rPr>
                        <a:t>Severe stunted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9952261"/>
                  </a:ext>
                </a:extLst>
              </a:tr>
            </a:tbl>
          </a:graphicData>
        </a:graphic>
      </p:graphicFrame>
    </p:spTree>
    <p:extLst>
      <p:ext uri="{BB962C8B-B14F-4D97-AF65-F5344CB8AC3E}">
        <p14:creationId xmlns:p14="http://schemas.microsoft.com/office/powerpoint/2010/main" val="292829918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of multinomial Logistic regression analysis</a:t>
            </a:r>
          </a:p>
        </p:txBody>
      </p:sp>
      <p:sp>
        <p:nvSpPr>
          <p:cNvPr id="4" name="Content Placeholder 2">
            <a:extLst>
              <a:ext uri="{FF2B5EF4-FFF2-40B4-BE49-F238E27FC236}">
                <a16:creationId xmlns:a16="http://schemas.microsoft.com/office/drawing/2014/main" id="{5C15677A-69C1-4042-B9A3-13ED54BA93CE}"/>
              </a:ext>
            </a:extLst>
          </p:cNvPr>
          <p:cNvSpPr txBox="1">
            <a:spLocks/>
          </p:cNvSpPr>
          <p:nvPr/>
        </p:nvSpPr>
        <p:spPr>
          <a:xfrm>
            <a:off x="246743" y="1404283"/>
            <a:ext cx="11694245" cy="4628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Outcome variable: </a:t>
            </a:r>
            <a:r>
              <a:rPr lang="en-US" sz="2400" dirty="0">
                <a:latin typeface="Tahoma" panose="020B0604030504040204" pitchFamily="34" charset="0"/>
                <a:ea typeface="Tahoma" panose="020B0604030504040204" pitchFamily="34" charset="0"/>
                <a:cs typeface="Tahoma" panose="020B0604030504040204" pitchFamily="34" charset="0"/>
              </a:rPr>
              <a:t>Chronic malnutrition</a:t>
            </a: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Independent variable: </a:t>
            </a:r>
            <a:r>
              <a:rPr lang="en-US" sz="2400" dirty="0">
                <a:latin typeface="Tahoma" panose="020B0604030504040204" pitchFamily="34" charset="0"/>
                <a:ea typeface="Tahoma" panose="020B0604030504040204" pitchFamily="34" charset="0"/>
                <a:cs typeface="Tahoma" panose="020B0604030504040204" pitchFamily="34" charset="0"/>
              </a:rPr>
              <a:t>Maternal underweight</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Normal (BMI&gt;=18.5)</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Underweight (BMI&lt;18.5)</a:t>
            </a:r>
          </a:p>
          <a:p>
            <a:pPr marL="5370513" indent="0">
              <a:lnSpc>
                <a:spcPct val="100000"/>
              </a:lnSpc>
              <a:spcBef>
                <a:spcPts val="600"/>
              </a:spcBef>
              <a:spcAft>
                <a:spcPts val="600"/>
              </a:spcAft>
              <a:buNone/>
            </a:pPr>
            <a:endParaRPr lang="en-US" sz="24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nvPr>
        </p:nvGraphicFramePr>
        <p:xfrm>
          <a:off x="2752164" y="2091263"/>
          <a:ext cx="6858000" cy="1942854"/>
        </p:xfrm>
        <a:graphic>
          <a:graphicData uri="http://schemas.openxmlformats.org/drawingml/2006/table">
            <a:tbl>
              <a:tblPr firstRow="1" bandRow="1">
                <a:tableStyleId>{5C22544A-7EE6-4342-B048-85BDC9FD1C3A}</a:tableStyleId>
              </a:tblPr>
              <a:tblGrid>
                <a:gridCol w="3429000">
                  <a:extLst>
                    <a:ext uri="{9D8B030D-6E8A-4147-A177-3AD203B41FA5}">
                      <a16:colId xmlns:a16="http://schemas.microsoft.com/office/drawing/2014/main" val="1154462314"/>
                    </a:ext>
                  </a:extLst>
                </a:gridCol>
                <a:gridCol w="3429000">
                  <a:extLst>
                    <a:ext uri="{9D8B030D-6E8A-4147-A177-3AD203B41FA5}">
                      <a16:colId xmlns:a16="http://schemas.microsoft.com/office/drawing/2014/main" val="1057089687"/>
                    </a:ext>
                  </a:extLst>
                </a:gridCol>
              </a:tblGrid>
              <a:tr h="647618">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Non-stunted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400" b="0" dirty="0">
                          <a:solidFill>
                            <a:schemeClr val="bg1"/>
                          </a:solidFill>
                          <a:latin typeface="Tahoma" panose="020B0604030504040204" pitchFamily="34" charset="0"/>
                          <a:ea typeface="Tahoma" panose="020B0604030504040204" pitchFamily="34" charset="0"/>
                          <a:cs typeface="Tahoma" panose="020B0604030504040204" pitchFamily="34" charset="0"/>
                        </a:rPr>
                        <a:t>Non-stunted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6511405"/>
                  </a:ext>
                </a:extLst>
              </a:tr>
              <a:tr h="647618">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Moderate stunted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400" b="0" dirty="0">
                          <a:solidFill>
                            <a:schemeClr val="bg1"/>
                          </a:solidFill>
                          <a:latin typeface="Tahoma" panose="020B0604030504040204" pitchFamily="34" charset="0"/>
                          <a:ea typeface="Tahoma" panose="020B0604030504040204" pitchFamily="34" charset="0"/>
                          <a:cs typeface="Tahoma" panose="020B0604030504040204" pitchFamily="34" charset="0"/>
                        </a:rPr>
                        <a:t>Moderate stunted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1996387"/>
                  </a:ext>
                </a:extLst>
              </a:tr>
              <a:tr h="647618">
                <a:tc>
                  <a:txBody>
                    <a:bodyPr/>
                    <a:lstStyle/>
                    <a:p>
                      <a:r>
                        <a:rPr lang="en-US" sz="2400" b="0" strike="sngStrike" dirty="0">
                          <a:solidFill>
                            <a:schemeClr val="tx1"/>
                          </a:solidFill>
                          <a:latin typeface="Tahoma" panose="020B0604030504040204" pitchFamily="34" charset="0"/>
                          <a:ea typeface="Tahoma" panose="020B0604030504040204" pitchFamily="34" charset="0"/>
                          <a:cs typeface="Tahoma" panose="020B0604030504040204" pitchFamily="34" charset="0"/>
                        </a:rPr>
                        <a:t>Severe stunted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bg1"/>
                          </a:solidFill>
                          <a:latin typeface="Tahoma" panose="020B0604030504040204" pitchFamily="34" charset="0"/>
                          <a:ea typeface="Tahoma" panose="020B0604030504040204" pitchFamily="34" charset="0"/>
                          <a:cs typeface="Tahoma" panose="020B0604030504040204" pitchFamily="34" charset="0"/>
                        </a:rPr>
                        <a:t>Severe stunted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9952261"/>
                  </a:ext>
                </a:extLst>
              </a:tr>
            </a:tbl>
          </a:graphicData>
        </a:graphic>
      </p:graphicFrame>
    </p:spTree>
    <p:extLst>
      <p:ext uri="{BB962C8B-B14F-4D97-AF65-F5344CB8AC3E}">
        <p14:creationId xmlns:p14="http://schemas.microsoft.com/office/powerpoint/2010/main" val="61585819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of multinomial Logistic regression analysis</a:t>
            </a:r>
          </a:p>
        </p:txBody>
      </p:sp>
      <p:sp>
        <p:nvSpPr>
          <p:cNvPr id="4" name="Content Placeholder 2">
            <a:extLst>
              <a:ext uri="{FF2B5EF4-FFF2-40B4-BE49-F238E27FC236}">
                <a16:creationId xmlns:a16="http://schemas.microsoft.com/office/drawing/2014/main" id="{5C15677A-69C1-4042-B9A3-13ED54BA93CE}"/>
              </a:ext>
            </a:extLst>
          </p:cNvPr>
          <p:cNvSpPr txBox="1">
            <a:spLocks/>
          </p:cNvSpPr>
          <p:nvPr/>
        </p:nvSpPr>
        <p:spPr>
          <a:xfrm>
            <a:off x="246743" y="1404283"/>
            <a:ext cx="11694245" cy="4628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Outcome variable: </a:t>
            </a:r>
            <a:r>
              <a:rPr lang="en-US" sz="2400" dirty="0">
                <a:latin typeface="Tahoma" panose="020B0604030504040204" pitchFamily="34" charset="0"/>
                <a:ea typeface="Tahoma" panose="020B0604030504040204" pitchFamily="34" charset="0"/>
                <a:cs typeface="Tahoma" panose="020B0604030504040204" pitchFamily="34" charset="0"/>
              </a:rPr>
              <a:t>Chronic malnutrition</a:t>
            </a: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Independent variable: </a:t>
            </a:r>
            <a:r>
              <a:rPr lang="en-US" sz="2400" dirty="0">
                <a:latin typeface="Tahoma" panose="020B0604030504040204" pitchFamily="34" charset="0"/>
                <a:ea typeface="Tahoma" panose="020B0604030504040204" pitchFamily="34" charset="0"/>
                <a:cs typeface="Tahoma" panose="020B0604030504040204" pitchFamily="34" charset="0"/>
              </a:rPr>
              <a:t>Maternal underweight</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Normal (BMI&gt;=18.5)</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Underweight (BMI&lt;18.5)</a:t>
            </a:r>
          </a:p>
          <a:p>
            <a:pPr marL="5370513" indent="0">
              <a:lnSpc>
                <a:spcPct val="100000"/>
              </a:lnSpc>
              <a:spcBef>
                <a:spcPts val="600"/>
              </a:spcBef>
              <a:spcAft>
                <a:spcPts val="600"/>
              </a:spcAft>
              <a:buNone/>
            </a:pPr>
            <a:endParaRPr lang="en-US" sz="24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nvPr>
        </p:nvGraphicFramePr>
        <p:xfrm>
          <a:off x="2752164" y="2091263"/>
          <a:ext cx="6858000" cy="1942854"/>
        </p:xfrm>
        <a:graphic>
          <a:graphicData uri="http://schemas.openxmlformats.org/drawingml/2006/table">
            <a:tbl>
              <a:tblPr firstRow="1" bandRow="1">
                <a:tableStyleId>{5C22544A-7EE6-4342-B048-85BDC9FD1C3A}</a:tableStyleId>
              </a:tblPr>
              <a:tblGrid>
                <a:gridCol w="3429000">
                  <a:extLst>
                    <a:ext uri="{9D8B030D-6E8A-4147-A177-3AD203B41FA5}">
                      <a16:colId xmlns:a16="http://schemas.microsoft.com/office/drawing/2014/main" val="1154462314"/>
                    </a:ext>
                  </a:extLst>
                </a:gridCol>
                <a:gridCol w="3429000">
                  <a:extLst>
                    <a:ext uri="{9D8B030D-6E8A-4147-A177-3AD203B41FA5}">
                      <a16:colId xmlns:a16="http://schemas.microsoft.com/office/drawing/2014/main" val="1057089687"/>
                    </a:ext>
                  </a:extLst>
                </a:gridCol>
              </a:tblGrid>
              <a:tr h="647618">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Non-stunted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400" b="0" dirty="0">
                          <a:solidFill>
                            <a:schemeClr val="bg1"/>
                          </a:solidFill>
                          <a:latin typeface="Tahoma" panose="020B0604030504040204" pitchFamily="34" charset="0"/>
                          <a:ea typeface="Tahoma" panose="020B0604030504040204" pitchFamily="34" charset="0"/>
                          <a:cs typeface="Tahoma" panose="020B0604030504040204" pitchFamily="34" charset="0"/>
                        </a:rPr>
                        <a:t>Non-stunted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6511405"/>
                  </a:ext>
                </a:extLst>
              </a:tr>
              <a:tr h="647618">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Moderate stunted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400" b="0" dirty="0">
                          <a:solidFill>
                            <a:schemeClr val="bg1"/>
                          </a:solidFill>
                          <a:latin typeface="Tahoma" panose="020B0604030504040204" pitchFamily="34" charset="0"/>
                          <a:ea typeface="Tahoma" panose="020B0604030504040204" pitchFamily="34" charset="0"/>
                          <a:cs typeface="Tahoma" panose="020B0604030504040204" pitchFamily="34" charset="0"/>
                        </a:rPr>
                        <a:t>Moderate stunted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1996387"/>
                  </a:ext>
                </a:extLst>
              </a:tr>
              <a:tr h="647618">
                <a:tc>
                  <a:txBody>
                    <a:bodyPr/>
                    <a:lstStyle/>
                    <a:p>
                      <a:r>
                        <a:rPr lang="en-US" sz="2400" b="0" strike="sngStrike" dirty="0">
                          <a:solidFill>
                            <a:schemeClr val="tx1"/>
                          </a:solidFill>
                          <a:latin typeface="Tahoma" panose="020B0604030504040204" pitchFamily="34" charset="0"/>
                          <a:ea typeface="Tahoma" panose="020B0604030504040204" pitchFamily="34" charset="0"/>
                          <a:cs typeface="Tahoma" panose="020B0604030504040204" pitchFamily="34" charset="0"/>
                        </a:rPr>
                        <a:t>Severe stunted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bg1"/>
                          </a:solidFill>
                          <a:latin typeface="Tahoma" panose="020B0604030504040204" pitchFamily="34" charset="0"/>
                          <a:ea typeface="Tahoma" panose="020B0604030504040204" pitchFamily="34" charset="0"/>
                          <a:cs typeface="Tahoma" panose="020B0604030504040204" pitchFamily="34" charset="0"/>
                        </a:rPr>
                        <a:t>Severe stunted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9952261"/>
                  </a:ext>
                </a:extLst>
              </a:tr>
            </a:tbl>
          </a:graphicData>
        </a:graphic>
      </p:graphicFrame>
    </p:spTree>
    <p:extLst>
      <p:ext uri="{BB962C8B-B14F-4D97-AF65-F5344CB8AC3E}">
        <p14:creationId xmlns:p14="http://schemas.microsoft.com/office/powerpoint/2010/main" val="147589051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of multinomial Logistic regression analysis</a:t>
            </a:r>
          </a:p>
        </p:txBody>
      </p:sp>
      <p:sp>
        <p:nvSpPr>
          <p:cNvPr id="4" name="Content Placeholder 2">
            <a:extLst>
              <a:ext uri="{FF2B5EF4-FFF2-40B4-BE49-F238E27FC236}">
                <a16:creationId xmlns:a16="http://schemas.microsoft.com/office/drawing/2014/main" id="{5C15677A-69C1-4042-B9A3-13ED54BA93CE}"/>
              </a:ext>
            </a:extLst>
          </p:cNvPr>
          <p:cNvSpPr txBox="1">
            <a:spLocks/>
          </p:cNvSpPr>
          <p:nvPr/>
        </p:nvSpPr>
        <p:spPr>
          <a:xfrm>
            <a:off x="246743" y="1404283"/>
            <a:ext cx="11694245" cy="4628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Outcome variable: </a:t>
            </a:r>
            <a:r>
              <a:rPr lang="en-US" sz="2400" dirty="0">
                <a:latin typeface="Tahoma" panose="020B0604030504040204" pitchFamily="34" charset="0"/>
                <a:ea typeface="Tahoma" panose="020B0604030504040204" pitchFamily="34" charset="0"/>
                <a:cs typeface="Tahoma" panose="020B0604030504040204" pitchFamily="34" charset="0"/>
              </a:rPr>
              <a:t>Chronic malnutrition</a:t>
            </a: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Independent variable: </a:t>
            </a:r>
            <a:r>
              <a:rPr lang="en-US" sz="2400" dirty="0">
                <a:latin typeface="Tahoma" panose="020B0604030504040204" pitchFamily="34" charset="0"/>
                <a:ea typeface="Tahoma" panose="020B0604030504040204" pitchFamily="34" charset="0"/>
                <a:cs typeface="Tahoma" panose="020B0604030504040204" pitchFamily="34" charset="0"/>
              </a:rPr>
              <a:t>Maternal underweight</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Normal (BMI&gt;=18.5)</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Underweight (BMI&lt;18.5)</a:t>
            </a:r>
          </a:p>
          <a:p>
            <a:pPr marL="5370513" indent="0">
              <a:lnSpc>
                <a:spcPct val="100000"/>
              </a:lnSpc>
              <a:spcBef>
                <a:spcPts val="600"/>
              </a:spcBef>
              <a:spcAft>
                <a:spcPts val="600"/>
              </a:spcAft>
              <a:buNone/>
            </a:pPr>
            <a:endParaRPr lang="en-US" sz="24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nvGraphicFramePr>
        <p:xfrm>
          <a:off x="2752164" y="2091263"/>
          <a:ext cx="6858000" cy="1942854"/>
        </p:xfrm>
        <a:graphic>
          <a:graphicData uri="http://schemas.openxmlformats.org/drawingml/2006/table">
            <a:tbl>
              <a:tblPr firstRow="1" bandRow="1">
                <a:tableStyleId>{5C22544A-7EE6-4342-B048-85BDC9FD1C3A}</a:tableStyleId>
              </a:tblPr>
              <a:tblGrid>
                <a:gridCol w="3429000">
                  <a:extLst>
                    <a:ext uri="{9D8B030D-6E8A-4147-A177-3AD203B41FA5}">
                      <a16:colId xmlns:a16="http://schemas.microsoft.com/office/drawing/2014/main" val="1154462314"/>
                    </a:ext>
                  </a:extLst>
                </a:gridCol>
                <a:gridCol w="3429000">
                  <a:extLst>
                    <a:ext uri="{9D8B030D-6E8A-4147-A177-3AD203B41FA5}">
                      <a16:colId xmlns:a16="http://schemas.microsoft.com/office/drawing/2014/main" val="1057089687"/>
                    </a:ext>
                  </a:extLst>
                </a:gridCol>
              </a:tblGrid>
              <a:tr h="647618">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Non-stunted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400" b="0" dirty="0">
                          <a:solidFill>
                            <a:schemeClr val="bg1"/>
                          </a:solidFill>
                          <a:latin typeface="Tahoma" panose="020B0604030504040204" pitchFamily="34" charset="0"/>
                          <a:ea typeface="Tahoma" panose="020B0604030504040204" pitchFamily="34" charset="0"/>
                          <a:cs typeface="Tahoma" panose="020B0604030504040204" pitchFamily="34" charset="0"/>
                        </a:rPr>
                        <a:t>Non-stunted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6511405"/>
                  </a:ext>
                </a:extLst>
              </a:tr>
              <a:tr h="647618">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Moderate stunted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400" b="0" dirty="0">
                          <a:solidFill>
                            <a:schemeClr val="bg1"/>
                          </a:solidFill>
                          <a:latin typeface="Tahoma" panose="020B0604030504040204" pitchFamily="34" charset="0"/>
                          <a:ea typeface="Tahoma" panose="020B0604030504040204" pitchFamily="34" charset="0"/>
                          <a:cs typeface="Tahoma" panose="020B0604030504040204" pitchFamily="34" charset="0"/>
                        </a:rPr>
                        <a:t>Moderate stunted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1996387"/>
                  </a:ext>
                </a:extLst>
              </a:tr>
              <a:tr h="647618">
                <a:tc>
                  <a:txBody>
                    <a:bodyPr/>
                    <a:lstStyle/>
                    <a:p>
                      <a:r>
                        <a:rPr lang="en-US" sz="2400" b="0" strike="sngStrike" dirty="0">
                          <a:solidFill>
                            <a:schemeClr val="tx1"/>
                          </a:solidFill>
                          <a:latin typeface="Tahoma" panose="020B0604030504040204" pitchFamily="34" charset="0"/>
                          <a:ea typeface="Tahoma" panose="020B0604030504040204" pitchFamily="34" charset="0"/>
                          <a:cs typeface="Tahoma" panose="020B0604030504040204" pitchFamily="34" charset="0"/>
                        </a:rPr>
                        <a:t>Severe stunted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bg1"/>
                          </a:solidFill>
                          <a:latin typeface="Tahoma" panose="020B0604030504040204" pitchFamily="34" charset="0"/>
                          <a:ea typeface="Tahoma" panose="020B0604030504040204" pitchFamily="34" charset="0"/>
                          <a:cs typeface="Tahoma" panose="020B0604030504040204" pitchFamily="34" charset="0"/>
                        </a:rPr>
                        <a:t>Severe stunted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9952261"/>
                  </a:ext>
                </a:extLst>
              </a:tr>
            </a:tbl>
          </a:graphicData>
        </a:graphic>
      </p:graphicFrame>
      <p:sp>
        <p:nvSpPr>
          <p:cNvPr id="6" name="Curved Down Arrow 5"/>
          <p:cNvSpPr/>
          <p:nvPr/>
        </p:nvSpPr>
        <p:spPr>
          <a:xfrm rot="18652877">
            <a:off x="-71717" y="2563906"/>
            <a:ext cx="2823882" cy="119230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Binary logit</a:t>
            </a:r>
          </a:p>
        </p:txBody>
      </p:sp>
    </p:spTree>
    <p:extLst>
      <p:ext uri="{BB962C8B-B14F-4D97-AF65-F5344CB8AC3E}">
        <p14:creationId xmlns:p14="http://schemas.microsoft.com/office/powerpoint/2010/main" val="399568418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of multinomial Logistic regression analysis</a:t>
            </a:r>
          </a:p>
        </p:txBody>
      </p:sp>
      <p:sp>
        <p:nvSpPr>
          <p:cNvPr id="4" name="Content Placeholder 2">
            <a:extLst>
              <a:ext uri="{FF2B5EF4-FFF2-40B4-BE49-F238E27FC236}">
                <a16:creationId xmlns:a16="http://schemas.microsoft.com/office/drawing/2014/main" id="{5C15677A-69C1-4042-B9A3-13ED54BA93CE}"/>
              </a:ext>
            </a:extLst>
          </p:cNvPr>
          <p:cNvSpPr txBox="1">
            <a:spLocks/>
          </p:cNvSpPr>
          <p:nvPr/>
        </p:nvSpPr>
        <p:spPr>
          <a:xfrm>
            <a:off x="246743" y="1404283"/>
            <a:ext cx="11694245" cy="4628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Outcome variable: </a:t>
            </a:r>
            <a:r>
              <a:rPr lang="en-US" sz="2400" dirty="0">
                <a:latin typeface="Tahoma" panose="020B0604030504040204" pitchFamily="34" charset="0"/>
                <a:ea typeface="Tahoma" panose="020B0604030504040204" pitchFamily="34" charset="0"/>
                <a:cs typeface="Tahoma" panose="020B0604030504040204" pitchFamily="34" charset="0"/>
              </a:rPr>
              <a:t>Chronic malnutrition</a:t>
            </a: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Independent variable: </a:t>
            </a:r>
            <a:r>
              <a:rPr lang="en-US" sz="2400" dirty="0">
                <a:latin typeface="Tahoma" panose="020B0604030504040204" pitchFamily="34" charset="0"/>
                <a:ea typeface="Tahoma" panose="020B0604030504040204" pitchFamily="34" charset="0"/>
                <a:cs typeface="Tahoma" panose="020B0604030504040204" pitchFamily="34" charset="0"/>
              </a:rPr>
              <a:t>Maternal underweight</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Normal (BMI&gt;=18.5)</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Underweight (BMI&lt;18.5)</a:t>
            </a:r>
          </a:p>
          <a:p>
            <a:pPr marL="5370513" indent="0">
              <a:lnSpc>
                <a:spcPct val="100000"/>
              </a:lnSpc>
              <a:spcBef>
                <a:spcPts val="600"/>
              </a:spcBef>
              <a:spcAft>
                <a:spcPts val="600"/>
              </a:spcAft>
              <a:buNone/>
            </a:pPr>
            <a:endParaRPr lang="en-US" sz="24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nvPr>
        </p:nvGraphicFramePr>
        <p:xfrm>
          <a:off x="2752164" y="2091263"/>
          <a:ext cx="6858000" cy="1942854"/>
        </p:xfrm>
        <a:graphic>
          <a:graphicData uri="http://schemas.openxmlformats.org/drawingml/2006/table">
            <a:tbl>
              <a:tblPr firstRow="1" bandRow="1">
                <a:tableStyleId>{5C22544A-7EE6-4342-B048-85BDC9FD1C3A}</a:tableStyleId>
              </a:tblPr>
              <a:tblGrid>
                <a:gridCol w="3429000">
                  <a:extLst>
                    <a:ext uri="{9D8B030D-6E8A-4147-A177-3AD203B41FA5}">
                      <a16:colId xmlns:a16="http://schemas.microsoft.com/office/drawing/2014/main" val="1154462314"/>
                    </a:ext>
                  </a:extLst>
                </a:gridCol>
                <a:gridCol w="3429000">
                  <a:extLst>
                    <a:ext uri="{9D8B030D-6E8A-4147-A177-3AD203B41FA5}">
                      <a16:colId xmlns:a16="http://schemas.microsoft.com/office/drawing/2014/main" val="1057089687"/>
                    </a:ext>
                  </a:extLst>
                </a:gridCol>
              </a:tblGrid>
              <a:tr h="647618">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Non-stunted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Non-stunted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6511405"/>
                  </a:ext>
                </a:extLst>
              </a:tr>
              <a:tr h="647618">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Moderate stunted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400" b="0" strike="noStrike" dirty="0">
                          <a:solidFill>
                            <a:schemeClr val="tx1"/>
                          </a:solidFill>
                          <a:latin typeface="Tahoma" panose="020B0604030504040204" pitchFamily="34" charset="0"/>
                          <a:ea typeface="Tahoma" panose="020B0604030504040204" pitchFamily="34" charset="0"/>
                          <a:cs typeface="Tahoma" panose="020B0604030504040204" pitchFamily="34" charset="0"/>
                        </a:rPr>
                        <a:t>Moderate stunted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1996387"/>
                  </a:ext>
                </a:extLst>
              </a:tr>
              <a:tr h="647618">
                <a:tc>
                  <a:txBody>
                    <a:bodyPr/>
                    <a:lstStyle/>
                    <a:p>
                      <a:r>
                        <a:rPr lang="en-US" sz="2400" b="0" strike="sngStrike" dirty="0">
                          <a:solidFill>
                            <a:schemeClr val="tx1"/>
                          </a:solidFill>
                          <a:latin typeface="Tahoma" panose="020B0604030504040204" pitchFamily="34" charset="0"/>
                          <a:ea typeface="Tahoma" panose="020B0604030504040204" pitchFamily="34" charset="0"/>
                          <a:cs typeface="Tahoma" panose="020B0604030504040204" pitchFamily="34" charset="0"/>
                        </a:rPr>
                        <a:t>Severe stunted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Severe stunted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9952261"/>
                  </a:ext>
                </a:extLst>
              </a:tr>
            </a:tbl>
          </a:graphicData>
        </a:graphic>
      </p:graphicFrame>
      <p:sp>
        <p:nvSpPr>
          <p:cNvPr id="5" name="Curved Down Arrow 4"/>
          <p:cNvSpPr/>
          <p:nvPr/>
        </p:nvSpPr>
        <p:spPr>
          <a:xfrm rot="18652877">
            <a:off x="-71717" y="2563906"/>
            <a:ext cx="2823882" cy="119230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Binary logit</a:t>
            </a:r>
          </a:p>
        </p:txBody>
      </p:sp>
    </p:spTree>
    <p:extLst>
      <p:ext uri="{BB962C8B-B14F-4D97-AF65-F5344CB8AC3E}">
        <p14:creationId xmlns:p14="http://schemas.microsoft.com/office/powerpoint/2010/main" val="54797791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of multinomial Logistic regression analysis</a:t>
            </a:r>
          </a:p>
        </p:txBody>
      </p:sp>
      <p:sp>
        <p:nvSpPr>
          <p:cNvPr id="4" name="Content Placeholder 2">
            <a:extLst>
              <a:ext uri="{FF2B5EF4-FFF2-40B4-BE49-F238E27FC236}">
                <a16:creationId xmlns:a16="http://schemas.microsoft.com/office/drawing/2014/main" id="{5C15677A-69C1-4042-B9A3-13ED54BA93CE}"/>
              </a:ext>
            </a:extLst>
          </p:cNvPr>
          <p:cNvSpPr txBox="1">
            <a:spLocks/>
          </p:cNvSpPr>
          <p:nvPr/>
        </p:nvSpPr>
        <p:spPr>
          <a:xfrm>
            <a:off x="246743" y="1404283"/>
            <a:ext cx="11694245" cy="4628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Outcome variable: </a:t>
            </a:r>
            <a:r>
              <a:rPr lang="en-US" sz="2400" dirty="0">
                <a:latin typeface="Tahoma" panose="020B0604030504040204" pitchFamily="34" charset="0"/>
                <a:ea typeface="Tahoma" panose="020B0604030504040204" pitchFamily="34" charset="0"/>
                <a:cs typeface="Tahoma" panose="020B0604030504040204" pitchFamily="34" charset="0"/>
              </a:rPr>
              <a:t>Chronic malnutrition</a:t>
            </a: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Independent variable: </a:t>
            </a:r>
            <a:r>
              <a:rPr lang="en-US" sz="2400" dirty="0">
                <a:latin typeface="Tahoma" panose="020B0604030504040204" pitchFamily="34" charset="0"/>
                <a:ea typeface="Tahoma" panose="020B0604030504040204" pitchFamily="34" charset="0"/>
                <a:cs typeface="Tahoma" panose="020B0604030504040204" pitchFamily="34" charset="0"/>
              </a:rPr>
              <a:t>Maternal underweight</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Normal (BMI&gt;=18.5)</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Underweight (BMI&lt;18.5)</a:t>
            </a:r>
          </a:p>
          <a:p>
            <a:pPr marL="5370513" indent="0">
              <a:lnSpc>
                <a:spcPct val="100000"/>
              </a:lnSpc>
              <a:spcBef>
                <a:spcPts val="600"/>
              </a:spcBef>
              <a:spcAft>
                <a:spcPts val="600"/>
              </a:spcAft>
              <a:buNone/>
            </a:pPr>
            <a:endParaRPr lang="en-US" sz="24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nvPr>
        </p:nvGraphicFramePr>
        <p:xfrm>
          <a:off x="2752164" y="2091263"/>
          <a:ext cx="6858000" cy="1942854"/>
        </p:xfrm>
        <a:graphic>
          <a:graphicData uri="http://schemas.openxmlformats.org/drawingml/2006/table">
            <a:tbl>
              <a:tblPr firstRow="1" bandRow="1">
                <a:tableStyleId>{5C22544A-7EE6-4342-B048-85BDC9FD1C3A}</a:tableStyleId>
              </a:tblPr>
              <a:tblGrid>
                <a:gridCol w="3429000">
                  <a:extLst>
                    <a:ext uri="{9D8B030D-6E8A-4147-A177-3AD203B41FA5}">
                      <a16:colId xmlns:a16="http://schemas.microsoft.com/office/drawing/2014/main" val="1154462314"/>
                    </a:ext>
                  </a:extLst>
                </a:gridCol>
                <a:gridCol w="3429000">
                  <a:extLst>
                    <a:ext uri="{9D8B030D-6E8A-4147-A177-3AD203B41FA5}">
                      <a16:colId xmlns:a16="http://schemas.microsoft.com/office/drawing/2014/main" val="1057089687"/>
                    </a:ext>
                  </a:extLst>
                </a:gridCol>
              </a:tblGrid>
              <a:tr h="647618">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Non-stunted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Non-stunted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6511405"/>
                  </a:ext>
                </a:extLst>
              </a:tr>
              <a:tr h="647618">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Moderate stunted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400" b="0" strike="sngStrike" dirty="0">
                          <a:solidFill>
                            <a:schemeClr val="tx1"/>
                          </a:solidFill>
                          <a:latin typeface="Tahoma" panose="020B0604030504040204" pitchFamily="34" charset="0"/>
                          <a:ea typeface="Tahoma" panose="020B0604030504040204" pitchFamily="34" charset="0"/>
                          <a:cs typeface="Tahoma" panose="020B0604030504040204" pitchFamily="34" charset="0"/>
                        </a:rPr>
                        <a:t>Moderate stunted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1996387"/>
                  </a:ext>
                </a:extLst>
              </a:tr>
              <a:tr h="647618">
                <a:tc>
                  <a:txBody>
                    <a:bodyPr/>
                    <a:lstStyle/>
                    <a:p>
                      <a:r>
                        <a:rPr lang="en-US" sz="2400" b="0" strike="sngStrike" dirty="0">
                          <a:solidFill>
                            <a:schemeClr val="tx1"/>
                          </a:solidFill>
                          <a:latin typeface="Tahoma" panose="020B0604030504040204" pitchFamily="34" charset="0"/>
                          <a:ea typeface="Tahoma" panose="020B0604030504040204" pitchFamily="34" charset="0"/>
                          <a:cs typeface="Tahoma" panose="020B0604030504040204" pitchFamily="34" charset="0"/>
                        </a:rPr>
                        <a:t>Severe stunted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Severe stunted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9952261"/>
                  </a:ext>
                </a:extLst>
              </a:tr>
            </a:tbl>
          </a:graphicData>
        </a:graphic>
      </p:graphicFrame>
      <p:sp>
        <p:nvSpPr>
          <p:cNvPr id="5" name="Curved Down Arrow 4"/>
          <p:cNvSpPr/>
          <p:nvPr/>
        </p:nvSpPr>
        <p:spPr>
          <a:xfrm rot="18652877">
            <a:off x="-71717" y="2563906"/>
            <a:ext cx="2823882" cy="119230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Binary logit</a:t>
            </a:r>
          </a:p>
        </p:txBody>
      </p:sp>
    </p:spTree>
    <p:extLst>
      <p:ext uri="{BB962C8B-B14F-4D97-AF65-F5344CB8AC3E}">
        <p14:creationId xmlns:p14="http://schemas.microsoft.com/office/powerpoint/2010/main" val="19499637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of multinomial Logistic regression analysis</a:t>
            </a:r>
          </a:p>
        </p:txBody>
      </p:sp>
      <p:sp>
        <p:nvSpPr>
          <p:cNvPr id="4" name="Content Placeholder 2">
            <a:extLst>
              <a:ext uri="{FF2B5EF4-FFF2-40B4-BE49-F238E27FC236}">
                <a16:creationId xmlns:a16="http://schemas.microsoft.com/office/drawing/2014/main" id="{5C15677A-69C1-4042-B9A3-13ED54BA93CE}"/>
              </a:ext>
            </a:extLst>
          </p:cNvPr>
          <p:cNvSpPr txBox="1">
            <a:spLocks/>
          </p:cNvSpPr>
          <p:nvPr/>
        </p:nvSpPr>
        <p:spPr>
          <a:xfrm>
            <a:off x="246743" y="1404283"/>
            <a:ext cx="11694245" cy="4628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Outcome variable: </a:t>
            </a:r>
            <a:r>
              <a:rPr lang="en-US" sz="2400" dirty="0">
                <a:latin typeface="Tahoma" panose="020B0604030504040204" pitchFamily="34" charset="0"/>
                <a:ea typeface="Tahoma" panose="020B0604030504040204" pitchFamily="34" charset="0"/>
                <a:cs typeface="Tahoma" panose="020B0604030504040204" pitchFamily="34" charset="0"/>
              </a:rPr>
              <a:t>Chronic malnutrition</a:t>
            </a: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Independent variable: </a:t>
            </a:r>
            <a:r>
              <a:rPr lang="en-US" sz="2400" dirty="0">
                <a:latin typeface="Tahoma" panose="020B0604030504040204" pitchFamily="34" charset="0"/>
                <a:ea typeface="Tahoma" panose="020B0604030504040204" pitchFamily="34" charset="0"/>
                <a:cs typeface="Tahoma" panose="020B0604030504040204" pitchFamily="34" charset="0"/>
              </a:rPr>
              <a:t>Maternal underweight</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Normal (BMI&gt;=18.5)</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Underweight (BMI&lt;18.5)</a:t>
            </a:r>
          </a:p>
          <a:p>
            <a:pPr marL="5370513" indent="0">
              <a:lnSpc>
                <a:spcPct val="100000"/>
              </a:lnSpc>
              <a:spcBef>
                <a:spcPts val="600"/>
              </a:spcBef>
              <a:spcAft>
                <a:spcPts val="600"/>
              </a:spcAft>
              <a:buNone/>
            </a:pPr>
            <a:endParaRPr lang="en-US" sz="24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nvGraphicFramePr>
        <p:xfrm>
          <a:off x="2752164" y="2091263"/>
          <a:ext cx="6858000" cy="1942854"/>
        </p:xfrm>
        <a:graphic>
          <a:graphicData uri="http://schemas.openxmlformats.org/drawingml/2006/table">
            <a:tbl>
              <a:tblPr firstRow="1" bandRow="1">
                <a:tableStyleId>{5C22544A-7EE6-4342-B048-85BDC9FD1C3A}</a:tableStyleId>
              </a:tblPr>
              <a:tblGrid>
                <a:gridCol w="3429000">
                  <a:extLst>
                    <a:ext uri="{9D8B030D-6E8A-4147-A177-3AD203B41FA5}">
                      <a16:colId xmlns:a16="http://schemas.microsoft.com/office/drawing/2014/main" val="1154462314"/>
                    </a:ext>
                  </a:extLst>
                </a:gridCol>
                <a:gridCol w="3429000">
                  <a:extLst>
                    <a:ext uri="{9D8B030D-6E8A-4147-A177-3AD203B41FA5}">
                      <a16:colId xmlns:a16="http://schemas.microsoft.com/office/drawing/2014/main" val="1057089687"/>
                    </a:ext>
                  </a:extLst>
                </a:gridCol>
              </a:tblGrid>
              <a:tr h="647618">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Non-stunted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Non-stunted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6511405"/>
                  </a:ext>
                </a:extLst>
              </a:tr>
              <a:tr h="647618">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Moderate stunted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400" b="0" strike="sngStrike" dirty="0">
                          <a:solidFill>
                            <a:schemeClr val="tx1"/>
                          </a:solidFill>
                          <a:latin typeface="Tahoma" panose="020B0604030504040204" pitchFamily="34" charset="0"/>
                          <a:ea typeface="Tahoma" panose="020B0604030504040204" pitchFamily="34" charset="0"/>
                          <a:cs typeface="Tahoma" panose="020B0604030504040204" pitchFamily="34" charset="0"/>
                        </a:rPr>
                        <a:t>Moderate stunted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1996387"/>
                  </a:ext>
                </a:extLst>
              </a:tr>
              <a:tr h="647618">
                <a:tc>
                  <a:txBody>
                    <a:bodyPr/>
                    <a:lstStyle/>
                    <a:p>
                      <a:r>
                        <a:rPr lang="en-US" sz="2400" b="0" strike="sngStrike" dirty="0">
                          <a:solidFill>
                            <a:schemeClr val="tx1"/>
                          </a:solidFill>
                          <a:latin typeface="Tahoma" panose="020B0604030504040204" pitchFamily="34" charset="0"/>
                          <a:ea typeface="Tahoma" panose="020B0604030504040204" pitchFamily="34" charset="0"/>
                          <a:cs typeface="Tahoma" panose="020B0604030504040204" pitchFamily="34" charset="0"/>
                        </a:rPr>
                        <a:t>Severe stunted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Severe stunted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9952261"/>
                  </a:ext>
                </a:extLst>
              </a:tr>
            </a:tbl>
          </a:graphicData>
        </a:graphic>
      </p:graphicFrame>
      <p:sp>
        <p:nvSpPr>
          <p:cNvPr id="5" name="Curved Down Arrow 4"/>
          <p:cNvSpPr/>
          <p:nvPr/>
        </p:nvSpPr>
        <p:spPr>
          <a:xfrm rot="18652877">
            <a:off x="-71717" y="2563906"/>
            <a:ext cx="2823882" cy="119230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Binary logit</a:t>
            </a:r>
          </a:p>
        </p:txBody>
      </p:sp>
      <p:sp>
        <p:nvSpPr>
          <p:cNvPr id="6" name="Curved Up Arrow 5"/>
          <p:cNvSpPr/>
          <p:nvPr/>
        </p:nvSpPr>
        <p:spPr>
          <a:xfrm rot="14258942">
            <a:off x="9467616" y="2601273"/>
            <a:ext cx="2532860" cy="125302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Binary logit</a:t>
            </a:r>
          </a:p>
          <a:p>
            <a:pPr algn="ctr"/>
            <a:endParaRPr lang="en-US" dirty="0">
              <a:solidFill>
                <a:schemeClr val="tx1"/>
              </a:solidFill>
            </a:endParaRPr>
          </a:p>
        </p:txBody>
      </p:sp>
    </p:spTree>
    <p:extLst>
      <p:ext uri="{BB962C8B-B14F-4D97-AF65-F5344CB8AC3E}">
        <p14:creationId xmlns:p14="http://schemas.microsoft.com/office/powerpoint/2010/main" val="17030774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15156" y="1174377"/>
          <a:ext cx="11501714" cy="3031554"/>
        </p:xfrm>
        <a:graphic>
          <a:graphicData uri="http://schemas.openxmlformats.org/drawingml/2006/table">
            <a:tbl>
              <a:tblPr firstRow="1" bandRow="1">
                <a:tableStyleId>{5C22544A-7EE6-4342-B048-85BDC9FD1C3A}</a:tableStyleId>
              </a:tblPr>
              <a:tblGrid>
                <a:gridCol w="1712256">
                  <a:extLst>
                    <a:ext uri="{9D8B030D-6E8A-4147-A177-3AD203B41FA5}">
                      <a16:colId xmlns:a16="http://schemas.microsoft.com/office/drawing/2014/main" val="3385805578"/>
                    </a:ext>
                  </a:extLst>
                </a:gridCol>
                <a:gridCol w="663388">
                  <a:extLst>
                    <a:ext uri="{9D8B030D-6E8A-4147-A177-3AD203B41FA5}">
                      <a16:colId xmlns:a16="http://schemas.microsoft.com/office/drawing/2014/main" val="3775371094"/>
                    </a:ext>
                  </a:extLst>
                </a:gridCol>
                <a:gridCol w="690282">
                  <a:extLst>
                    <a:ext uri="{9D8B030D-6E8A-4147-A177-3AD203B41FA5}">
                      <a16:colId xmlns:a16="http://schemas.microsoft.com/office/drawing/2014/main" val="2200275239"/>
                    </a:ext>
                  </a:extLst>
                </a:gridCol>
                <a:gridCol w="767980">
                  <a:extLst>
                    <a:ext uri="{9D8B030D-6E8A-4147-A177-3AD203B41FA5}">
                      <a16:colId xmlns:a16="http://schemas.microsoft.com/office/drawing/2014/main" val="2367632817"/>
                    </a:ext>
                  </a:extLst>
                </a:gridCol>
                <a:gridCol w="958476">
                  <a:extLst>
                    <a:ext uri="{9D8B030D-6E8A-4147-A177-3AD203B41FA5}">
                      <a16:colId xmlns:a16="http://schemas.microsoft.com/office/drawing/2014/main" val="2439468236"/>
                    </a:ext>
                  </a:extLst>
                </a:gridCol>
                <a:gridCol w="958476">
                  <a:extLst>
                    <a:ext uri="{9D8B030D-6E8A-4147-A177-3AD203B41FA5}">
                      <a16:colId xmlns:a16="http://schemas.microsoft.com/office/drawing/2014/main" val="2735861570"/>
                    </a:ext>
                  </a:extLst>
                </a:gridCol>
                <a:gridCol w="958476">
                  <a:extLst>
                    <a:ext uri="{9D8B030D-6E8A-4147-A177-3AD203B41FA5}">
                      <a16:colId xmlns:a16="http://schemas.microsoft.com/office/drawing/2014/main" val="2157091162"/>
                    </a:ext>
                  </a:extLst>
                </a:gridCol>
                <a:gridCol w="958476">
                  <a:extLst>
                    <a:ext uri="{9D8B030D-6E8A-4147-A177-3AD203B41FA5}">
                      <a16:colId xmlns:a16="http://schemas.microsoft.com/office/drawing/2014/main" val="2638757723"/>
                    </a:ext>
                  </a:extLst>
                </a:gridCol>
                <a:gridCol w="958476">
                  <a:extLst>
                    <a:ext uri="{9D8B030D-6E8A-4147-A177-3AD203B41FA5}">
                      <a16:colId xmlns:a16="http://schemas.microsoft.com/office/drawing/2014/main" val="3389122819"/>
                    </a:ext>
                  </a:extLst>
                </a:gridCol>
                <a:gridCol w="958476">
                  <a:extLst>
                    <a:ext uri="{9D8B030D-6E8A-4147-A177-3AD203B41FA5}">
                      <a16:colId xmlns:a16="http://schemas.microsoft.com/office/drawing/2014/main" val="552479589"/>
                    </a:ext>
                  </a:extLst>
                </a:gridCol>
                <a:gridCol w="796364">
                  <a:extLst>
                    <a:ext uri="{9D8B030D-6E8A-4147-A177-3AD203B41FA5}">
                      <a16:colId xmlns:a16="http://schemas.microsoft.com/office/drawing/2014/main" val="843964397"/>
                    </a:ext>
                  </a:extLst>
                </a:gridCol>
                <a:gridCol w="1120588">
                  <a:extLst>
                    <a:ext uri="{9D8B030D-6E8A-4147-A177-3AD203B41FA5}">
                      <a16:colId xmlns:a16="http://schemas.microsoft.com/office/drawing/2014/main" val="1470780675"/>
                    </a:ext>
                  </a:extLst>
                </a:gridCol>
              </a:tblGrid>
              <a:tr h="745554">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ID: Time</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t2</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t3</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t4</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t5</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t6</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t7</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t8</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t9</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t10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7781564"/>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112749"/>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2</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140898"/>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3</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8554327"/>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4</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4123180"/>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5</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3169555"/>
                  </a:ext>
                </a:extLst>
              </a:tr>
            </a:tbl>
          </a:graphicData>
        </a:graphic>
      </p:graphicFrame>
      <p:sp>
        <p:nvSpPr>
          <p:cNvPr id="5" name="Text Placeholder 1"/>
          <p:cNvSpPr>
            <a:spLocks noGrp="1"/>
          </p:cNvSpPr>
          <p:nvPr>
            <p:ph type="body" sz="quarter" idx="10"/>
          </p:nvPr>
        </p:nvSpPr>
        <p:spPr>
          <a:xfrm>
            <a:off x="960000" y="504000"/>
            <a:ext cx="10272000" cy="576000"/>
          </a:xfrm>
        </p:spPr>
        <p:txBody>
          <a:bodyPr/>
          <a:lstStyle/>
          <a:p>
            <a:pPr algn="ctr"/>
            <a:r>
              <a:rPr lang="en-US" strike="sngStrike" dirty="0" smtClean="0"/>
              <a:t>Count model</a:t>
            </a:r>
            <a:endParaRPr lang="en-US" strike="sngStrike" dirty="0"/>
          </a:p>
        </p:txBody>
      </p:sp>
      <p:sp>
        <p:nvSpPr>
          <p:cNvPr id="2" name="Pentagon 1"/>
          <p:cNvSpPr/>
          <p:nvPr/>
        </p:nvSpPr>
        <p:spPr>
          <a:xfrm rot="20774262">
            <a:off x="1120588" y="4838301"/>
            <a:ext cx="5387788" cy="591670"/>
          </a:xfrm>
          <a:prstGeom prst="homePlate">
            <a:avLst/>
          </a:prstGeom>
          <a:solidFill>
            <a:schemeClr val="bg1">
              <a:lumMod val="9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Tahoma" panose="020B0604030504040204" pitchFamily="34" charset="0"/>
                <a:ea typeface="Tahoma" panose="020B0604030504040204" pitchFamily="34" charset="0"/>
                <a:cs typeface="Tahoma" panose="020B0604030504040204" pitchFamily="34" charset="0"/>
              </a:rPr>
              <a:t>IRR-&gt; Survival Analysis</a:t>
            </a:r>
            <a:endParaRPr lang="en-US" sz="3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6663993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of multinomial Logistic regression analysis</a:t>
            </a:r>
          </a:p>
        </p:txBody>
      </p:sp>
      <p:sp>
        <p:nvSpPr>
          <p:cNvPr id="4" name="Content Placeholder 2">
            <a:extLst>
              <a:ext uri="{FF2B5EF4-FFF2-40B4-BE49-F238E27FC236}">
                <a16:creationId xmlns:a16="http://schemas.microsoft.com/office/drawing/2014/main" id="{5C15677A-69C1-4042-B9A3-13ED54BA93CE}"/>
              </a:ext>
            </a:extLst>
          </p:cNvPr>
          <p:cNvSpPr txBox="1">
            <a:spLocks/>
          </p:cNvSpPr>
          <p:nvPr/>
        </p:nvSpPr>
        <p:spPr>
          <a:xfrm>
            <a:off x="246743" y="1404283"/>
            <a:ext cx="11694245" cy="4628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Outcome variable: </a:t>
            </a:r>
            <a:r>
              <a:rPr lang="en-US" sz="2400" dirty="0">
                <a:latin typeface="Tahoma" panose="020B0604030504040204" pitchFamily="34" charset="0"/>
                <a:ea typeface="Tahoma" panose="020B0604030504040204" pitchFamily="34" charset="0"/>
                <a:cs typeface="Tahoma" panose="020B0604030504040204" pitchFamily="34" charset="0"/>
              </a:rPr>
              <a:t>Chronic malnutrition</a:t>
            </a: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53975" indent="0">
              <a:lnSpc>
                <a:spcPct val="100000"/>
              </a:lnSpc>
              <a:spcBef>
                <a:spcPts val="600"/>
              </a:spcBef>
              <a:spcAft>
                <a:spcPts val="600"/>
              </a:spcAft>
              <a:buNone/>
            </a:pPr>
            <a:r>
              <a:rPr lang="en-US" sz="2400" b="1" dirty="0">
                <a:latin typeface="Tahoma" panose="020B0604030504040204" pitchFamily="34" charset="0"/>
                <a:ea typeface="Tahoma" panose="020B0604030504040204" pitchFamily="34" charset="0"/>
                <a:cs typeface="Tahoma" panose="020B0604030504040204" pitchFamily="34" charset="0"/>
              </a:rPr>
              <a:t>Independent variable: </a:t>
            </a:r>
            <a:r>
              <a:rPr lang="en-US" sz="2400" dirty="0">
                <a:latin typeface="Tahoma" panose="020B0604030504040204" pitchFamily="34" charset="0"/>
                <a:ea typeface="Tahoma" panose="020B0604030504040204" pitchFamily="34" charset="0"/>
                <a:cs typeface="Tahoma" panose="020B0604030504040204" pitchFamily="34" charset="0"/>
              </a:rPr>
              <a:t>Maternal underweight</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Normal (BMI&gt;=18.5)</a:t>
            </a:r>
          </a:p>
          <a:p>
            <a:pPr marL="5370513" indent="0">
              <a:lnSpc>
                <a:spcPct val="100000"/>
              </a:lnSpc>
              <a:spcBef>
                <a:spcPts val="600"/>
              </a:spcBef>
              <a:spcAft>
                <a:spcPts val="600"/>
              </a:spcAft>
              <a:buNone/>
            </a:pPr>
            <a:r>
              <a:rPr lang="en-US" sz="2400" dirty="0">
                <a:latin typeface="Tahoma" panose="020B0604030504040204" pitchFamily="34" charset="0"/>
                <a:ea typeface="Tahoma" panose="020B0604030504040204" pitchFamily="34" charset="0"/>
                <a:cs typeface="Tahoma" panose="020B0604030504040204" pitchFamily="34" charset="0"/>
              </a:rPr>
              <a:t>Underweight (BMI&lt;18.5)</a:t>
            </a:r>
          </a:p>
          <a:p>
            <a:pPr marL="5370513" indent="0">
              <a:lnSpc>
                <a:spcPct val="100000"/>
              </a:lnSpc>
              <a:spcBef>
                <a:spcPts val="600"/>
              </a:spcBef>
              <a:spcAft>
                <a:spcPts val="600"/>
              </a:spcAft>
              <a:buNone/>
            </a:pPr>
            <a:endParaRPr lang="en-US" sz="24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nvPr>
        </p:nvGraphicFramePr>
        <p:xfrm>
          <a:off x="2752164" y="2091263"/>
          <a:ext cx="6858000" cy="2400054"/>
        </p:xfrm>
        <a:graphic>
          <a:graphicData uri="http://schemas.openxmlformats.org/drawingml/2006/table">
            <a:tbl>
              <a:tblPr firstRow="1" bandRow="1">
                <a:tableStyleId>{5C22544A-7EE6-4342-B048-85BDC9FD1C3A}</a:tableStyleId>
              </a:tblPr>
              <a:tblGrid>
                <a:gridCol w="3429000">
                  <a:extLst>
                    <a:ext uri="{9D8B030D-6E8A-4147-A177-3AD203B41FA5}">
                      <a16:colId xmlns:a16="http://schemas.microsoft.com/office/drawing/2014/main" val="1154462314"/>
                    </a:ext>
                  </a:extLst>
                </a:gridCol>
                <a:gridCol w="3429000">
                  <a:extLst>
                    <a:ext uri="{9D8B030D-6E8A-4147-A177-3AD203B41FA5}">
                      <a16:colId xmlns:a16="http://schemas.microsoft.com/office/drawing/2014/main" val="1057089687"/>
                    </a:ext>
                  </a:extLst>
                </a:gridCol>
              </a:tblGrid>
              <a:tr h="647618">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Non-stunted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Non-stunted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6511405"/>
                  </a:ext>
                </a:extLst>
              </a:tr>
              <a:tr h="647618">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Moderate stunted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400" b="0" strike="sngStrike" dirty="0">
                          <a:solidFill>
                            <a:schemeClr val="tx1"/>
                          </a:solidFill>
                          <a:latin typeface="Tahoma" panose="020B0604030504040204" pitchFamily="34" charset="0"/>
                          <a:ea typeface="Tahoma" panose="020B0604030504040204" pitchFamily="34" charset="0"/>
                          <a:cs typeface="Tahoma" panose="020B0604030504040204" pitchFamily="34" charset="0"/>
                        </a:rPr>
                        <a:t>Moderate stunted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1996387"/>
                  </a:ext>
                </a:extLst>
              </a:tr>
              <a:tr h="647618">
                <a:tc>
                  <a:txBody>
                    <a:bodyPr/>
                    <a:lstStyle/>
                    <a:p>
                      <a:r>
                        <a:rPr lang="en-US" sz="2400" b="0" strike="sngStrike" dirty="0">
                          <a:solidFill>
                            <a:schemeClr val="tx1"/>
                          </a:solidFill>
                          <a:latin typeface="Tahoma" panose="020B0604030504040204" pitchFamily="34" charset="0"/>
                          <a:ea typeface="Tahoma" panose="020B0604030504040204" pitchFamily="34" charset="0"/>
                          <a:cs typeface="Tahoma" panose="020B0604030504040204" pitchFamily="34" charset="0"/>
                        </a:rPr>
                        <a:t>Severe stunted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Severe stunted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9952261"/>
                  </a:ext>
                </a:extLst>
              </a:tr>
              <a:tr h="365760">
                <a:tc gridSpan="2">
                  <a:txBody>
                    <a:bodyPr/>
                    <a:lstStyle/>
                    <a:p>
                      <a:pPr algn="ct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Multinomial logistic regression analysis</a:t>
                      </a:r>
                      <a:endParaRPr lang="en-US" sz="2400" b="0" strike="sngStrike" dirty="0">
                        <a:solidFill>
                          <a:srgbClr val="FF0000"/>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9416278"/>
                  </a:ext>
                </a:extLst>
              </a:tr>
            </a:tbl>
          </a:graphicData>
        </a:graphic>
      </p:graphicFrame>
      <p:sp>
        <p:nvSpPr>
          <p:cNvPr id="5" name="Curved Down Arrow 4"/>
          <p:cNvSpPr/>
          <p:nvPr/>
        </p:nvSpPr>
        <p:spPr>
          <a:xfrm rot="18652877">
            <a:off x="-71717" y="2563906"/>
            <a:ext cx="2823882" cy="119230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Binary logit</a:t>
            </a:r>
          </a:p>
        </p:txBody>
      </p:sp>
      <p:sp>
        <p:nvSpPr>
          <p:cNvPr id="6" name="Curved Up Arrow 5"/>
          <p:cNvSpPr/>
          <p:nvPr/>
        </p:nvSpPr>
        <p:spPr>
          <a:xfrm rot="14258942">
            <a:off x="9467616" y="2601273"/>
            <a:ext cx="2532860" cy="125302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Binary logit</a:t>
            </a:r>
          </a:p>
          <a:p>
            <a:pPr algn="ctr"/>
            <a:endParaRPr lang="en-US" dirty="0">
              <a:solidFill>
                <a:schemeClr val="tx1"/>
              </a:solidFill>
            </a:endParaRPr>
          </a:p>
        </p:txBody>
      </p:sp>
    </p:spTree>
    <p:extLst>
      <p:ext uri="{BB962C8B-B14F-4D97-AF65-F5344CB8AC3E}">
        <p14:creationId xmlns:p14="http://schemas.microsoft.com/office/powerpoint/2010/main" val="344780244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810038-2ECD-4F8C-8840-D6CE6F1D680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2204998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1656722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55688AF8-5B68-40A7-98DB-1E48DA364FC5}"/>
              </a:ext>
            </a:extLst>
          </p:cNvPr>
          <p:cNvSpPr/>
          <p:nvPr/>
        </p:nvSpPr>
        <p:spPr>
          <a:xfrm>
            <a:off x="788670" y="1005840"/>
            <a:ext cx="7063740" cy="426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981414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4202426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98847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73D3BDBA-6192-4161-A1B9-85D8002EB7B6}"/>
              </a:ext>
            </a:extLst>
          </p:cNvPr>
          <p:cNvSpPr/>
          <p:nvPr/>
        </p:nvSpPr>
        <p:spPr>
          <a:xfrm rot="17507660">
            <a:off x="-640205" y="4227314"/>
            <a:ext cx="2225289" cy="369332"/>
          </a:xfrm>
          <a:prstGeom prst="rect">
            <a:avLst/>
          </a:prstGeom>
          <a:ln>
            <a:solidFill>
              <a:schemeClr val="accent6"/>
            </a:solidFill>
          </a:ln>
        </p:spPr>
        <p:txBody>
          <a:bodyPr wrap="none">
            <a:spAutoFit/>
          </a:bodyPr>
          <a:lstStyle/>
          <a:p>
            <a:r>
              <a:rPr lang="en-US" b="1" dirty="0">
                <a:latin typeface="Tahoma" panose="020B0604030504040204" pitchFamily="34" charset="0"/>
                <a:ea typeface="Tahoma" panose="020B0604030504040204" pitchFamily="34" charset="0"/>
                <a:cs typeface="Tahoma" panose="020B0604030504040204" pitchFamily="34" charset="0"/>
              </a:rPr>
              <a:t>Outcome variable</a:t>
            </a:r>
            <a:endParaRPr lang="en-US" dirty="0"/>
          </a:p>
        </p:txBody>
      </p:sp>
      <p:sp>
        <p:nvSpPr>
          <p:cNvPr id="6" name="Rectangle 5">
            <a:extLst>
              <a:ext uri="{FF2B5EF4-FFF2-40B4-BE49-F238E27FC236}">
                <a16:creationId xmlns:a16="http://schemas.microsoft.com/office/drawing/2014/main" id="{CDFCA078-C5B1-411C-A1CD-98C8F512AF68}"/>
              </a:ext>
            </a:extLst>
          </p:cNvPr>
          <p:cNvSpPr/>
          <p:nvPr/>
        </p:nvSpPr>
        <p:spPr>
          <a:xfrm rot="19907546">
            <a:off x="3484326" y="912613"/>
            <a:ext cx="2683748" cy="369332"/>
          </a:xfrm>
          <a:prstGeom prst="rect">
            <a:avLst/>
          </a:prstGeom>
          <a:ln>
            <a:solidFill>
              <a:schemeClr val="accent6"/>
            </a:solidFill>
          </a:ln>
        </p:spPr>
        <p:txBody>
          <a:bodyPr wrap="none">
            <a:spAutoFit/>
          </a:bodyPr>
          <a:lstStyle/>
          <a:p>
            <a:r>
              <a:rPr lang="en-US" b="1" dirty="0">
                <a:latin typeface="Tahoma" panose="020B0604030504040204" pitchFamily="34" charset="0"/>
                <a:ea typeface="Tahoma" panose="020B0604030504040204" pitchFamily="34" charset="0"/>
                <a:cs typeface="Tahoma" panose="020B0604030504040204" pitchFamily="34" charset="0"/>
              </a:rPr>
              <a:t>Independent variable</a:t>
            </a:r>
            <a:endParaRPr lang="en-US" dirty="0"/>
          </a:p>
        </p:txBody>
      </p:sp>
    </p:spTree>
    <p:extLst>
      <p:ext uri="{BB962C8B-B14F-4D97-AF65-F5344CB8AC3E}">
        <p14:creationId xmlns:p14="http://schemas.microsoft.com/office/powerpoint/2010/main" val="393572974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3" name="Pentagon 9">
            <a:extLst>
              <a:ext uri="{FF2B5EF4-FFF2-40B4-BE49-F238E27FC236}">
                <a16:creationId xmlns:a16="http://schemas.microsoft.com/office/drawing/2014/main" id="{E044660E-155E-4DDB-B33F-2D5FCA931E01}"/>
              </a:ext>
            </a:extLst>
          </p:cNvPr>
          <p:cNvSpPr/>
          <p:nvPr/>
        </p:nvSpPr>
        <p:spPr>
          <a:xfrm>
            <a:off x="0" y="2273475"/>
            <a:ext cx="1160206" cy="310184"/>
          </a:xfrm>
          <a:prstGeom prst="homePlat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Base</a:t>
            </a:r>
          </a:p>
        </p:txBody>
      </p:sp>
      <p:sp>
        <p:nvSpPr>
          <p:cNvPr id="5" name="Pentagon 11">
            <a:extLst>
              <a:ext uri="{FF2B5EF4-FFF2-40B4-BE49-F238E27FC236}">
                <a16:creationId xmlns:a16="http://schemas.microsoft.com/office/drawing/2014/main" id="{FC54D5C5-A87A-4B89-BDB9-739E49AA54F0}"/>
              </a:ext>
            </a:extLst>
          </p:cNvPr>
          <p:cNvSpPr/>
          <p:nvPr/>
        </p:nvSpPr>
        <p:spPr>
          <a:xfrm rot="8079737">
            <a:off x="3062252" y="1069526"/>
            <a:ext cx="1374837" cy="310184"/>
          </a:xfrm>
          <a:prstGeom prst="homePlat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Reference</a:t>
            </a:r>
          </a:p>
        </p:txBody>
      </p:sp>
    </p:spTree>
    <p:extLst>
      <p:ext uri="{BB962C8B-B14F-4D97-AF65-F5344CB8AC3E}">
        <p14:creationId xmlns:p14="http://schemas.microsoft.com/office/powerpoint/2010/main" val="303385931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2" name="Rectangle 1"/>
          <p:cNvSpPr/>
          <p:nvPr/>
        </p:nvSpPr>
        <p:spPr>
          <a:xfrm>
            <a:off x="711200" y="3323771"/>
            <a:ext cx="5428343" cy="711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680318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1026" name="Picture 2" descr="Relative Risk &amp;amp; Odds Ratios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8904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Text Placeholder 1"/>
          <p:cNvSpPr>
            <a:spLocks noGrp="1"/>
          </p:cNvSpPr>
          <p:nvPr>
            <p:ph type="body" sz="quarter" idx="10"/>
          </p:nvPr>
        </p:nvSpPr>
        <p:spPr>
          <a:xfrm>
            <a:off x="208722" y="1760251"/>
            <a:ext cx="11598965" cy="1524370"/>
          </a:xfrm>
        </p:spPr>
        <p:txBody>
          <a:bodyPr/>
          <a:lstStyle/>
          <a:p>
            <a:pPr eaLnBrk="1" hangingPunct="1"/>
            <a:r>
              <a:rPr lang="en-US" altLang="en-US" sz="3200" dirty="0">
                <a:latin typeface="Tahoma" panose="020B0604030504040204" pitchFamily="34" charset="0"/>
                <a:ea typeface="Tahoma" panose="020B0604030504040204" pitchFamily="34" charset="0"/>
                <a:cs typeface="Tahoma" panose="020B0604030504040204" pitchFamily="34" charset="0"/>
              </a:rPr>
              <a:t>Data Analysis: </a:t>
            </a:r>
            <a:r>
              <a:rPr lang="en-US" altLang="en-US" sz="3200" dirty="0" smtClean="0">
                <a:latin typeface="Tahoma" panose="020B0604030504040204" pitchFamily="34" charset="0"/>
                <a:ea typeface="Tahoma" panose="020B0604030504040204" pitchFamily="34" charset="0"/>
                <a:cs typeface="Tahoma" panose="020B0604030504040204" pitchFamily="34" charset="0"/>
              </a:rPr>
              <a:t>Logistic regression analysis</a:t>
            </a:r>
            <a:endParaRPr lang="en-US" alt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2" name="Rectangle 1"/>
          <p:cNvSpPr/>
          <p:nvPr/>
        </p:nvSpPr>
        <p:spPr>
          <a:xfrm>
            <a:off x="5383481" y="3716980"/>
            <a:ext cx="5028672" cy="1754326"/>
          </a:xfrm>
          <a:prstGeom prst="rect">
            <a:avLst/>
          </a:prstGeom>
        </p:spPr>
        <p:txBody>
          <a:bodyPr wrap="square">
            <a:spAutoFit/>
          </a:bodyPr>
          <a:lstStyle/>
          <a:p>
            <a:r>
              <a:rPr lang="en-US"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Facilitated by </a:t>
            </a:r>
          </a:p>
          <a:p>
            <a:pPr marL="225425"/>
            <a:r>
              <a:rPr lang="en-US"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Md. Ahshanul Haque</a:t>
            </a:r>
            <a:br>
              <a:rPr lang="en-US"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br>
            <a:r>
              <a:rPr lang="en-US"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Maternal and Child Nutrition </a:t>
            </a:r>
          </a:p>
          <a:p>
            <a:pPr marL="225425"/>
            <a:r>
              <a:rPr lang="en-US"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Nutrition and Clinical Services  Division</a:t>
            </a:r>
          </a:p>
          <a:p>
            <a:pPr marL="225425"/>
            <a:r>
              <a:rPr lang="en-US"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E-mail: </a:t>
            </a:r>
            <a:r>
              <a:rPr lang="en-US"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hlinkClick r:id="rId3"/>
              </a:rPr>
              <a:t>ahshanul.haque@icddrb.org</a:t>
            </a:r>
            <a:endParaRPr lang="en-US"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endParaRPr>
          </a:p>
          <a:p>
            <a:pPr marL="225425"/>
            <a:endParaRPr lang="en-US"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2" name="Rectangle 1"/>
          <p:cNvSpPr/>
          <p:nvPr/>
        </p:nvSpPr>
        <p:spPr>
          <a:xfrm>
            <a:off x="711200" y="3323771"/>
            <a:ext cx="5428343" cy="711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58174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2" name="Rectangle 1"/>
          <p:cNvSpPr/>
          <p:nvPr/>
        </p:nvSpPr>
        <p:spPr>
          <a:xfrm>
            <a:off x="711200" y="3323771"/>
            <a:ext cx="5428343" cy="711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6807199" y="3323771"/>
            <a:ext cx="5123543" cy="1959429"/>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OR=(70.45*28.24)/(58.28*21.26)</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=1.60</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cxnSp>
        <p:nvCxnSpPr>
          <p:cNvPr id="6" name="Straight Connector 5"/>
          <p:cNvCxnSpPr/>
          <p:nvPr/>
        </p:nvCxnSpPr>
        <p:spPr>
          <a:xfrm flipH="1">
            <a:off x="3788229" y="2525486"/>
            <a:ext cx="624114" cy="4644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788229" y="2525486"/>
            <a:ext cx="624114" cy="4644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99355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2" name="Rectangle 1"/>
          <p:cNvSpPr/>
          <p:nvPr/>
        </p:nvSpPr>
        <p:spPr>
          <a:xfrm>
            <a:off x="711200" y="2873831"/>
            <a:ext cx="5428343" cy="551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629776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2" name="Rectangle 1"/>
          <p:cNvSpPr/>
          <p:nvPr/>
        </p:nvSpPr>
        <p:spPr>
          <a:xfrm>
            <a:off x="711200" y="2873831"/>
            <a:ext cx="5428343" cy="551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6807199" y="3323771"/>
            <a:ext cx="5123543" cy="1959429"/>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OR=(70.45*13.48)/(58.28*8.28)</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=1.96</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cxnSp>
        <p:nvCxnSpPr>
          <p:cNvPr id="5" name="Straight Connector 4"/>
          <p:cNvCxnSpPr/>
          <p:nvPr/>
        </p:nvCxnSpPr>
        <p:spPr>
          <a:xfrm flipH="1">
            <a:off x="3381830" y="2743200"/>
            <a:ext cx="1074056" cy="79828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599543" y="2743200"/>
            <a:ext cx="856343" cy="89988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89394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2" name="Rectangle 1"/>
          <p:cNvSpPr/>
          <p:nvPr/>
        </p:nvSpPr>
        <p:spPr>
          <a:xfrm>
            <a:off x="711200" y="2873831"/>
            <a:ext cx="5428343" cy="551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6807199" y="3323771"/>
            <a:ext cx="5123543" cy="1959429"/>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OR=(70.45*13.48)/(58.28*8.28)</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=1.96</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cxnSp>
        <p:nvCxnSpPr>
          <p:cNvPr id="5" name="Straight Connector 4"/>
          <p:cNvCxnSpPr/>
          <p:nvPr/>
        </p:nvCxnSpPr>
        <p:spPr>
          <a:xfrm flipH="1">
            <a:off x="3381830" y="2743200"/>
            <a:ext cx="1074056" cy="79828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599543" y="2743200"/>
            <a:ext cx="856343" cy="89988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ounded Rectangular Callout 6"/>
          <p:cNvSpPr/>
          <p:nvPr/>
        </p:nvSpPr>
        <p:spPr>
          <a:xfrm>
            <a:off x="3747248" y="1004047"/>
            <a:ext cx="5414682" cy="753035"/>
          </a:xfrm>
          <a:prstGeom prst="wedgeRoundRectCallout">
            <a:avLst>
              <a:gd name="adj1" fmla="val 15756"/>
              <a:gd name="adj2" fmla="val 285119"/>
              <a:gd name="adj3" fmla="val 16667"/>
            </a:avLst>
          </a:prstGeom>
          <a:solidFill>
            <a:schemeClr val="bg1">
              <a:lumMod val="9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solidFill>
                <a:latin typeface="Tahoma" panose="020B0604030504040204" pitchFamily="34" charset="0"/>
                <a:ea typeface="Tahoma" panose="020B0604030504040204" pitchFamily="34" charset="0"/>
                <a:cs typeface="Tahoma" panose="020B0604030504040204" pitchFamily="34" charset="0"/>
              </a:rPr>
              <a:t>RRR: Relative risk ratio</a:t>
            </a:r>
            <a:endParaRPr lang="en-US" sz="4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2017852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cxnSp>
        <p:nvCxnSpPr>
          <p:cNvPr id="5" name="Straight Connector 4"/>
          <p:cNvCxnSpPr/>
          <p:nvPr/>
        </p:nvCxnSpPr>
        <p:spPr>
          <a:xfrm flipH="1">
            <a:off x="3844414" y="2428568"/>
            <a:ext cx="611472" cy="12145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736258" y="2517058"/>
            <a:ext cx="719628" cy="11260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32903" y="2669458"/>
            <a:ext cx="599768" cy="4080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3844414" y="2669458"/>
            <a:ext cx="611472" cy="4080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6807199" y="3323771"/>
            <a:ext cx="5123543" cy="1474371"/>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OR=(70.45*13.48)/(58.28*8.28)</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=1.96</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8" name="Rounded Rectangle 17"/>
          <p:cNvSpPr/>
          <p:nvPr/>
        </p:nvSpPr>
        <p:spPr>
          <a:xfrm>
            <a:off x="6807199" y="779323"/>
            <a:ext cx="5123543" cy="1413271"/>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OR=(70.45*28.24)/(58.28*21.26)</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=1.60</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3421614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cxnSp>
        <p:nvCxnSpPr>
          <p:cNvPr id="5" name="Straight Connector 4"/>
          <p:cNvCxnSpPr/>
          <p:nvPr/>
        </p:nvCxnSpPr>
        <p:spPr>
          <a:xfrm flipH="1">
            <a:off x="3844414" y="2428568"/>
            <a:ext cx="611472" cy="12145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736258" y="2517058"/>
            <a:ext cx="719628" cy="11260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32903" y="2669458"/>
            <a:ext cx="599768" cy="4080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3844414" y="2669458"/>
            <a:ext cx="611472" cy="4080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Curved Down Arrow 1"/>
          <p:cNvSpPr/>
          <p:nvPr/>
        </p:nvSpPr>
        <p:spPr>
          <a:xfrm rot="16200000">
            <a:off x="2263953" y="2490091"/>
            <a:ext cx="992812" cy="535960"/>
          </a:xfrm>
          <a:prstGeom prst="curved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rved Up Arrow 7"/>
          <p:cNvSpPr/>
          <p:nvPr/>
        </p:nvSpPr>
        <p:spPr>
          <a:xfrm rot="16200000">
            <a:off x="4463612" y="2919947"/>
            <a:ext cx="1474838" cy="492079"/>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6807199" y="3323771"/>
            <a:ext cx="5123543" cy="1474371"/>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OR=(70.45*13.48)/(58.28*8.28)</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=1.96</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4" name="Rounded Rectangle 13"/>
          <p:cNvSpPr/>
          <p:nvPr/>
        </p:nvSpPr>
        <p:spPr>
          <a:xfrm>
            <a:off x="6807199" y="779323"/>
            <a:ext cx="5123543" cy="1413271"/>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OR=(70.45*28.24)/(58.28*21.26)</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=1.60</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7529129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cxnSp>
        <p:nvCxnSpPr>
          <p:cNvPr id="5" name="Straight Connector 4"/>
          <p:cNvCxnSpPr/>
          <p:nvPr/>
        </p:nvCxnSpPr>
        <p:spPr>
          <a:xfrm flipH="1">
            <a:off x="3844414" y="2428568"/>
            <a:ext cx="611472" cy="12145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736258" y="2517058"/>
            <a:ext cx="719628" cy="11260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32903" y="2669458"/>
            <a:ext cx="599768" cy="4080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3844414" y="2669458"/>
            <a:ext cx="611472" cy="4080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Curved Down Arrow 1"/>
          <p:cNvSpPr/>
          <p:nvPr/>
        </p:nvSpPr>
        <p:spPr>
          <a:xfrm rot="16200000">
            <a:off x="2263953" y="2490091"/>
            <a:ext cx="992812" cy="535960"/>
          </a:xfrm>
          <a:prstGeom prst="curved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rved Up Arrow 7"/>
          <p:cNvSpPr/>
          <p:nvPr/>
        </p:nvSpPr>
        <p:spPr>
          <a:xfrm rot="16200000">
            <a:off x="4463612" y="2919947"/>
            <a:ext cx="1474838" cy="492079"/>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Pentagon 9"/>
          <p:cNvSpPr/>
          <p:nvPr/>
        </p:nvSpPr>
        <p:spPr>
          <a:xfrm>
            <a:off x="0" y="2273475"/>
            <a:ext cx="1160206" cy="310184"/>
          </a:xfrm>
          <a:prstGeom prst="homePlat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Base</a:t>
            </a:r>
          </a:p>
        </p:txBody>
      </p:sp>
      <p:sp>
        <p:nvSpPr>
          <p:cNvPr id="14" name="Rounded Rectangle 13"/>
          <p:cNvSpPr/>
          <p:nvPr/>
        </p:nvSpPr>
        <p:spPr>
          <a:xfrm>
            <a:off x="6807199" y="3323771"/>
            <a:ext cx="5123543" cy="1474371"/>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OR=(70.45*13.48)/(58.28*8.28)</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=1.96</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14"/>
          <p:cNvSpPr/>
          <p:nvPr/>
        </p:nvSpPr>
        <p:spPr>
          <a:xfrm>
            <a:off x="6807199" y="779323"/>
            <a:ext cx="5123543" cy="1413271"/>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OR=(70.45*28.24)/(58.28*21.26)</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=1.60</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6063296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cxnSp>
        <p:nvCxnSpPr>
          <p:cNvPr id="5" name="Straight Connector 4"/>
          <p:cNvCxnSpPr/>
          <p:nvPr/>
        </p:nvCxnSpPr>
        <p:spPr>
          <a:xfrm flipH="1">
            <a:off x="3844414" y="2428568"/>
            <a:ext cx="611472" cy="12145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736258" y="2517058"/>
            <a:ext cx="719628" cy="11260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32903" y="2669458"/>
            <a:ext cx="599768" cy="4080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3844414" y="2669458"/>
            <a:ext cx="611472" cy="4080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Curved Down Arrow 1"/>
          <p:cNvSpPr/>
          <p:nvPr/>
        </p:nvSpPr>
        <p:spPr>
          <a:xfrm rot="16200000">
            <a:off x="2263953" y="2490091"/>
            <a:ext cx="992812" cy="535960"/>
          </a:xfrm>
          <a:prstGeom prst="curved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rved Up Arrow 7"/>
          <p:cNvSpPr/>
          <p:nvPr/>
        </p:nvSpPr>
        <p:spPr>
          <a:xfrm rot="16200000">
            <a:off x="4463612" y="2919947"/>
            <a:ext cx="1474838" cy="492079"/>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Pentagon 9"/>
          <p:cNvSpPr/>
          <p:nvPr/>
        </p:nvSpPr>
        <p:spPr>
          <a:xfrm>
            <a:off x="0" y="2273475"/>
            <a:ext cx="1160206" cy="310184"/>
          </a:xfrm>
          <a:prstGeom prst="homePlat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Base</a:t>
            </a:r>
          </a:p>
        </p:txBody>
      </p:sp>
      <p:sp>
        <p:nvSpPr>
          <p:cNvPr id="12" name="Pentagon 11"/>
          <p:cNvSpPr/>
          <p:nvPr/>
        </p:nvSpPr>
        <p:spPr>
          <a:xfrm rot="8079737">
            <a:off x="3062252" y="1069526"/>
            <a:ext cx="1374837" cy="310184"/>
          </a:xfrm>
          <a:prstGeom prst="homePlat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Reference</a:t>
            </a:r>
          </a:p>
        </p:txBody>
      </p:sp>
      <p:sp>
        <p:nvSpPr>
          <p:cNvPr id="14" name="Rounded Rectangle 13"/>
          <p:cNvSpPr/>
          <p:nvPr/>
        </p:nvSpPr>
        <p:spPr>
          <a:xfrm>
            <a:off x="6807199" y="3323771"/>
            <a:ext cx="5123543" cy="1474371"/>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OR=(70.45*13.48)/(58.28*8.28)</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=1.96</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14"/>
          <p:cNvSpPr/>
          <p:nvPr/>
        </p:nvSpPr>
        <p:spPr>
          <a:xfrm>
            <a:off x="6807199" y="779323"/>
            <a:ext cx="5123543" cy="1413271"/>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OR=(70.45*28.24)/(58.28*21.26)</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=1.60</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5357864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3" name="Rounded Rectangle 2"/>
          <p:cNvSpPr/>
          <p:nvPr/>
        </p:nvSpPr>
        <p:spPr>
          <a:xfrm>
            <a:off x="6807199" y="3323771"/>
            <a:ext cx="5123543" cy="1474371"/>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OR=(70.45*13.48)/(58.28*8.28)</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=1.96</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cxnSp>
        <p:nvCxnSpPr>
          <p:cNvPr id="5" name="Straight Connector 4"/>
          <p:cNvCxnSpPr/>
          <p:nvPr/>
        </p:nvCxnSpPr>
        <p:spPr>
          <a:xfrm flipH="1">
            <a:off x="3844414" y="2428568"/>
            <a:ext cx="611472" cy="12145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736258" y="2517058"/>
            <a:ext cx="719628" cy="11260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6807199" y="779323"/>
            <a:ext cx="5123543" cy="1413271"/>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OR=(70.45*28.24)/(58.28*21.26)</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=1.60</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cxnSp>
        <p:nvCxnSpPr>
          <p:cNvPr id="11" name="Straight Connector 10"/>
          <p:cNvCxnSpPr/>
          <p:nvPr/>
        </p:nvCxnSpPr>
        <p:spPr>
          <a:xfrm>
            <a:off x="3932903" y="2669458"/>
            <a:ext cx="599768" cy="4080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3844414" y="2669458"/>
            <a:ext cx="611472" cy="4080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Curved Down Arrow 1"/>
          <p:cNvSpPr/>
          <p:nvPr/>
        </p:nvSpPr>
        <p:spPr>
          <a:xfrm rot="16200000">
            <a:off x="2263953" y="2490091"/>
            <a:ext cx="992812" cy="535960"/>
          </a:xfrm>
          <a:prstGeom prst="curved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rved Up Arrow 7"/>
          <p:cNvSpPr/>
          <p:nvPr/>
        </p:nvSpPr>
        <p:spPr>
          <a:xfrm rot="16200000">
            <a:off x="4463612" y="2919947"/>
            <a:ext cx="1474838" cy="492079"/>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a:off x="167148" y="5142271"/>
            <a:ext cx="11916697" cy="126836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Odds of having </a:t>
            </a:r>
            <a:r>
              <a:rPr lang="en-US" sz="2400" dirty="0">
                <a:solidFill>
                  <a:srgbClr val="00B0F0"/>
                </a:solidFill>
                <a:latin typeface="Tahoma" panose="020B0604030504040204" pitchFamily="34" charset="0"/>
                <a:ea typeface="Tahoma" panose="020B0604030504040204" pitchFamily="34" charset="0"/>
                <a:cs typeface="Tahoma" panose="020B0604030504040204" pitchFamily="34" charset="0"/>
              </a:rPr>
              <a:t>moderate stunting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was </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1.60</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time among those mother who were underweight compared with normal BMI whereas the odds of having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severe stunting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was </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1.96</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times</a:t>
            </a:r>
          </a:p>
        </p:txBody>
      </p:sp>
      <p:sp>
        <p:nvSpPr>
          <p:cNvPr id="12" name="Pentagon 11"/>
          <p:cNvSpPr/>
          <p:nvPr/>
        </p:nvSpPr>
        <p:spPr>
          <a:xfrm>
            <a:off x="0" y="2273475"/>
            <a:ext cx="1160206" cy="310184"/>
          </a:xfrm>
          <a:prstGeom prst="homePlat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Base</a:t>
            </a:r>
          </a:p>
        </p:txBody>
      </p:sp>
      <p:sp>
        <p:nvSpPr>
          <p:cNvPr id="14" name="Pentagon 13"/>
          <p:cNvSpPr/>
          <p:nvPr/>
        </p:nvSpPr>
        <p:spPr>
          <a:xfrm rot="8079737">
            <a:off x="3062252" y="1069526"/>
            <a:ext cx="1374837" cy="310184"/>
          </a:xfrm>
          <a:prstGeom prst="homePlat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Reference</a:t>
            </a:r>
          </a:p>
        </p:txBody>
      </p:sp>
    </p:spTree>
    <p:extLst>
      <p:ext uri="{BB962C8B-B14F-4D97-AF65-F5344CB8AC3E}">
        <p14:creationId xmlns:p14="http://schemas.microsoft.com/office/powerpoint/2010/main" val="407660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5" name="Group 34"/>
          <p:cNvGrpSpPr/>
          <p:nvPr/>
        </p:nvGrpSpPr>
        <p:grpSpPr>
          <a:xfrm>
            <a:off x="1981200" y="152400"/>
            <a:ext cx="7848600" cy="3429000"/>
            <a:chOff x="457200" y="152400"/>
            <a:chExt cx="7848600" cy="3429000"/>
          </a:xfrm>
        </p:grpSpPr>
        <p:grpSp>
          <p:nvGrpSpPr>
            <p:cNvPr id="36" name="Group 29"/>
            <p:cNvGrpSpPr/>
            <p:nvPr/>
          </p:nvGrpSpPr>
          <p:grpSpPr>
            <a:xfrm>
              <a:off x="4800600" y="152400"/>
              <a:ext cx="3505200" cy="3429000"/>
              <a:chOff x="609600" y="2257785"/>
              <a:chExt cx="3505200" cy="3990624"/>
            </a:xfrm>
          </p:grpSpPr>
          <p:grpSp>
            <p:nvGrpSpPr>
              <p:cNvPr id="50" name="Group 26"/>
              <p:cNvGrpSpPr/>
              <p:nvPr/>
            </p:nvGrpSpPr>
            <p:grpSpPr>
              <a:xfrm>
                <a:off x="1600200" y="2257785"/>
                <a:ext cx="1309511" cy="1447809"/>
                <a:chOff x="8218311" y="98776"/>
                <a:chExt cx="1783644" cy="1872903"/>
              </a:xfrm>
            </p:grpSpPr>
            <p:pic>
              <p:nvPicPr>
                <p:cNvPr id="61" name="Picture 60"/>
                <p:cNvPicPr>
                  <a:picLocks noChangeAspect="1"/>
                </p:cNvPicPr>
                <p:nvPr/>
              </p:nvPicPr>
              <p:blipFill rotWithShape="1">
                <a:blip r:embed="rId2" cstate="print">
                  <a:extLst>
                    <a:ext uri="{28A0092B-C50C-407E-A947-70E740481C1C}">
                      <a14:useLocalDpi xmlns:a14="http://schemas.microsoft.com/office/drawing/2010/main" val="0"/>
                    </a:ext>
                  </a:extLst>
                </a:blip>
                <a:srcRect l="47456" t="24643" r="2117" b="15330"/>
                <a:stretch/>
              </p:blipFill>
              <p:spPr>
                <a:xfrm>
                  <a:off x="8297335" y="225774"/>
                  <a:ext cx="1636887" cy="1592010"/>
                </a:xfrm>
                <a:prstGeom prst="rect">
                  <a:avLst/>
                </a:prstGeom>
              </p:spPr>
            </p:pic>
            <p:sp>
              <p:nvSpPr>
                <p:cNvPr id="62" name="Rounded Rectangle 18"/>
                <p:cNvSpPr/>
                <p:nvPr/>
              </p:nvSpPr>
              <p:spPr>
                <a:xfrm>
                  <a:off x="8218311" y="98776"/>
                  <a:ext cx="1783644" cy="1872903"/>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60"/>
              <p:cNvGrpSpPr/>
              <p:nvPr/>
            </p:nvGrpSpPr>
            <p:grpSpPr>
              <a:xfrm>
                <a:off x="609600" y="3705594"/>
                <a:ext cx="3505200" cy="2542815"/>
                <a:chOff x="609600" y="3705594"/>
                <a:chExt cx="3505200" cy="2542815"/>
              </a:xfrm>
            </p:grpSpPr>
            <p:cxnSp>
              <p:nvCxnSpPr>
                <p:cNvPr id="54" name="Straight Arrow Connector 53"/>
                <p:cNvCxnSpPr>
                  <a:stCxn id="62" idx="2"/>
                  <a:endCxn id="58" idx="0"/>
                </p:cNvCxnSpPr>
                <p:nvPr/>
              </p:nvCxnSpPr>
              <p:spPr>
                <a:xfrm flipH="1">
                  <a:off x="1264356" y="3705594"/>
                  <a:ext cx="990600" cy="1095006"/>
                </a:xfrm>
                <a:prstGeom prst="straightConnector1">
                  <a:avLst/>
                </a:prstGeom>
                <a:ln w="76200">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62" idx="2"/>
                  <a:endCxn id="56" idx="0"/>
                </p:cNvCxnSpPr>
                <p:nvPr/>
              </p:nvCxnSpPr>
              <p:spPr>
                <a:xfrm>
                  <a:off x="2254956" y="3705594"/>
                  <a:ext cx="1205089" cy="1095006"/>
                </a:xfrm>
                <a:prstGeom prst="straightConnector1">
                  <a:avLst/>
                </a:prstGeom>
                <a:ln w="76200">
                  <a:solidFill>
                    <a:srgbClr val="00B050"/>
                  </a:solidFill>
                  <a:tailEnd type="stealth"/>
                </a:ln>
              </p:spPr>
              <p:style>
                <a:lnRef idx="1">
                  <a:schemeClr val="accent1"/>
                </a:lnRef>
                <a:fillRef idx="0">
                  <a:schemeClr val="accent1"/>
                </a:fillRef>
                <a:effectRef idx="0">
                  <a:schemeClr val="accent1"/>
                </a:effectRef>
                <a:fontRef idx="minor">
                  <a:schemeClr val="tx1"/>
                </a:fontRef>
              </p:style>
            </p:cxnSp>
            <p:grpSp>
              <p:nvGrpSpPr>
                <p:cNvPr id="52" name="Group 33"/>
                <p:cNvGrpSpPr/>
                <p:nvPr/>
              </p:nvGrpSpPr>
              <p:grpSpPr>
                <a:xfrm>
                  <a:off x="609600" y="4800600"/>
                  <a:ext cx="1309511" cy="1447809"/>
                  <a:chOff x="3581400" y="4343400"/>
                  <a:chExt cx="1309511" cy="1447809"/>
                </a:xfrm>
              </p:grpSpPr>
              <p:sp>
                <p:nvSpPr>
                  <p:cNvPr id="58" name="Rounded Rectangle 18"/>
                  <p:cNvSpPr/>
                  <p:nvPr/>
                </p:nvSpPr>
                <p:spPr>
                  <a:xfrm>
                    <a:off x="3581400" y="4343400"/>
                    <a:ext cx="1309511" cy="1447809"/>
                  </a:xfrm>
                  <a:prstGeom prst="roundRect">
                    <a:avLst/>
                  </a:prstGeom>
                  <a:no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descr="1811485141599778122-512.png"/>
                  <p:cNvPicPr>
                    <a:picLocks noChangeAspect="1"/>
                  </p:cNvPicPr>
                  <p:nvPr/>
                </p:nvPicPr>
                <p:blipFill>
                  <a:blip r:embed="rId3" cstate="print"/>
                  <a:stretch>
                    <a:fillRect/>
                  </a:stretch>
                </p:blipFill>
                <p:spPr>
                  <a:xfrm>
                    <a:off x="3733800" y="4572000"/>
                    <a:ext cx="990600" cy="990600"/>
                  </a:xfrm>
                  <a:prstGeom prst="rect">
                    <a:avLst/>
                  </a:prstGeom>
                </p:spPr>
              </p:pic>
              <p:cxnSp>
                <p:nvCxnSpPr>
                  <p:cNvPr id="60" name="Straight Connector 59"/>
                  <p:cNvCxnSpPr/>
                  <p:nvPr/>
                </p:nvCxnSpPr>
                <p:spPr>
                  <a:xfrm flipV="1">
                    <a:off x="3657600" y="4419600"/>
                    <a:ext cx="1143000" cy="1295400"/>
                  </a:xfrm>
                  <a:prstGeom prst="line">
                    <a:avLst/>
                  </a:prstGeom>
                  <a:ln w="762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3" name="Group 34"/>
                <p:cNvGrpSpPr/>
                <p:nvPr/>
              </p:nvGrpSpPr>
              <p:grpSpPr>
                <a:xfrm>
                  <a:off x="2805289" y="4800600"/>
                  <a:ext cx="1309511" cy="1447809"/>
                  <a:chOff x="5562600" y="4343400"/>
                  <a:chExt cx="1309511" cy="1447809"/>
                </a:xfrm>
              </p:grpSpPr>
              <p:sp>
                <p:nvSpPr>
                  <p:cNvPr id="56" name="Rounded Rectangle 18"/>
                  <p:cNvSpPr/>
                  <p:nvPr/>
                </p:nvSpPr>
                <p:spPr>
                  <a:xfrm>
                    <a:off x="5562600" y="4343400"/>
                    <a:ext cx="1309511" cy="144780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descr="1811485141599778122-512.png"/>
                  <p:cNvPicPr>
                    <a:picLocks noChangeAspect="1"/>
                  </p:cNvPicPr>
                  <p:nvPr/>
                </p:nvPicPr>
                <p:blipFill>
                  <a:blip r:embed="rId3" cstate="print"/>
                  <a:stretch>
                    <a:fillRect/>
                  </a:stretch>
                </p:blipFill>
                <p:spPr>
                  <a:xfrm>
                    <a:off x="5715000" y="4572000"/>
                    <a:ext cx="990600" cy="990600"/>
                  </a:xfrm>
                  <a:prstGeom prst="rect">
                    <a:avLst/>
                  </a:prstGeom>
                </p:spPr>
              </p:pic>
            </p:grpSp>
          </p:grpSp>
        </p:grpSp>
        <p:grpSp>
          <p:nvGrpSpPr>
            <p:cNvPr id="37" name="Group 21"/>
            <p:cNvGrpSpPr/>
            <p:nvPr/>
          </p:nvGrpSpPr>
          <p:grpSpPr>
            <a:xfrm>
              <a:off x="1433689" y="152400"/>
              <a:ext cx="1309511" cy="1244050"/>
              <a:chOff x="3386667" y="633224"/>
              <a:chExt cx="1783644" cy="1872903"/>
            </a:xfrm>
          </p:grpSpPr>
          <p:pic>
            <p:nvPicPr>
              <p:cNvPr id="48" name="Picture 47"/>
              <p:cNvPicPr>
                <a:picLocks noChangeAspect="1"/>
              </p:cNvPicPr>
              <p:nvPr/>
            </p:nvPicPr>
            <p:blipFill rotWithShape="1">
              <a:blip r:embed="rId4" cstate="print">
                <a:extLst>
                  <a:ext uri="{28A0092B-C50C-407E-A947-70E740481C1C}">
                    <a14:useLocalDpi xmlns:a14="http://schemas.microsoft.com/office/drawing/2010/main" val="0"/>
                  </a:ext>
                </a:extLst>
              </a:blip>
              <a:srcRect l="11276" t="24643" r="49808" b="15330"/>
              <a:stretch/>
            </p:blipFill>
            <p:spPr>
              <a:xfrm>
                <a:off x="3668892" y="667090"/>
                <a:ext cx="1444975" cy="1669709"/>
              </a:xfrm>
              <a:prstGeom prst="rect">
                <a:avLst/>
              </a:prstGeom>
              <a:ln>
                <a:noFill/>
              </a:ln>
            </p:spPr>
          </p:pic>
          <p:sp>
            <p:nvSpPr>
              <p:cNvPr id="49" name="Rounded Rectangle 48"/>
              <p:cNvSpPr/>
              <p:nvPr/>
            </p:nvSpPr>
            <p:spPr>
              <a:xfrm>
                <a:off x="3386667" y="633224"/>
                <a:ext cx="1783644" cy="187290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59"/>
            <p:cNvGrpSpPr/>
            <p:nvPr/>
          </p:nvGrpSpPr>
          <p:grpSpPr>
            <a:xfrm>
              <a:off x="457200" y="1396450"/>
              <a:ext cx="3505200" cy="2184950"/>
              <a:chOff x="5181600" y="3705594"/>
              <a:chExt cx="3505200" cy="2542815"/>
            </a:xfrm>
          </p:grpSpPr>
          <p:grpSp>
            <p:nvGrpSpPr>
              <p:cNvPr id="39" name="Group 50"/>
              <p:cNvGrpSpPr/>
              <p:nvPr/>
            </p:nvGrpSpPr>
            <p:grpSpPr>
              <a:xfrm>
                <a:off x="5181600" y="4800600"/>
                <a:ext cx="1309511" cy="1447809"/>
                <a:chOff x="3581400" y="4343400"/>
                <a:chExt cx="1309511" cy="1447809"/>
              </a:xfrm>
            </p:grpSpPr>
            <p:sp>
              <p:nvSpPr>
                <p:cNvPr id="45" name="Rounded Rectangle 18"/>
                <p:cNvSpPr/>
                <p:nvPr/>
              </p:nvSpPr>
              <p:spPr>
                <a:xfrm>
                  <a:off x="3581400" y="4343400"/>
                  <a:ext cx="1309511" cy="1447809"/>
                </a:xfrm>
                <a:prstGeom prst="roundRect">
                  <a:avLst/>
                </a:prstGeom>
                <a:no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1811485141599778122-512.png"/>
                <p:cNvPicPr>
                  <a:picLocks noChangeAspect="1"/>
                </p:cNvPicPr>
                <p:nvPr/>
              </p:nvPicPr>
              <p:blipFill>
                <a:blip r:embed="rId3" cstate="print"/>
                <a:stretch>
                  <a:fillRect/>
                </a:stretch>
              </p:blipFill>
              <p:spPr>
                <a:xfrm>
                  <a:off x="3733800" y="4572000"/>
                  <a:ext cx="990600" cy="990600"/>
                </a:xfrm>
                <a:prstGeom prst="rect">
                  <a:avLst/>
                </a:prstGeom>
              </p:spPr>
            </p:pic>
            <p:cxnSp>
              <p:nvCxnSpPr>
                <p:cNvPr id="47" name="Straight Connector 46"/>
                <p:cNvCxnSpPr/>
                <p:nvPr/>
              </p:nvCxnSpPr>
              <p:spPr>
                <a:xfrm flipV="1">
                  <a:off x="3657600" y="4419600"/>
                  <a:ext cx="1143000" cy="1295400"/>
                </a:xfrm>
                <a:prstGeom prst="line">
                  <a:avLst/>
                </a:prstGeom>
                <a:ln w="762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0" name="Group 54"/>
              <p:cNvGrpSpPr/>
              <p:nvPr/>
            </p:nvGrpSpPr>
            <p:grpSpPr>
              <a:xfrm>
                <a:off x="7377289" y="4800600"/>
                <a:ext cx="1309511" cy="1447809"/>
                <a:chOff x="5562600" y="4343400"/>
                <a:chExt cx="1309511" cy="1447809"/>
              </a:xfrm>
            </p:grpSpPr>
            <p:sp>
              <p:nvSpPr>
                <p:cNvPr id="43" name="Rounded Rectangle 18"/>
                <p:cNvSpPr/>
                <p:nvPr/>
              </p:nvSpPr>
              <p:spPr>
                <a:xfrm>
                  <a:off x="5562600" y="4343400"/>
                  <a:ext cx="1309511" cy="144780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1811485141599778122-512.png"/>
                <p:cNvPicPr>
                  <a:picLocks noChangeAspect="1"/>
                </p:cNvPicPr>
                <p:nvPr/>
              </p:nvPicPr>
              <p:blipFill>
                <a:blip r:embed="rId3" cstate="print"/>
                <a:stretch>
                  <a:fillRect/>
                </a:stretch>
              </p:blipFill>
              <p:spPr>
                <a:xfrm>
                  <a:off x="5715000" y="4572000"/>
                  <a:ext cx="990600" cy="990600"/>
                </a:xfrm>
                <a:prstGeom prst="rect">
                  <a:avLst/>
                </a:prstGeom>
              </p:spPr>
            </p:pic>
          </p:grpSp>
          <p:cxnSp>
            <p:nvCxnSpPr>
              <p:cNvPr id="41" name="Straight Arrow Connector 40"/>
              <p:cNvCxnSpPr>
                <a:endCxn id="45" idx="0"/>
              </p:cNvCxnSpPr>
              <p:nvPr/>
            </p:nvCxnSpPr>
            <p:spPr>
              <a:xfrm flipH="1">
                <a:off x="5836356" y="3705594"/>
                <a:ext cx="990600" cy="1095006"/>
              </a:xfrm>
              <a:prstGeom prst="straightConnector1">
                <a:avLst/>
              </a:prstGeom>
              <a:ln w="76200">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43" idx="0"/>
              </p:cNvCxnSpPr>
              <p:nvPr/>
            </p:nvCxnSpPr>
            <p:spPr>
              <a:xfrm>
                <a:off x="6826956" y="3705594"/>
                <a:ext cx="1205089" cy="1095006"/>
              </a:xfrm>
              <a:prstGeom prst="straightConnector1">
                <a:avLst/>
              </a:prstGeom>
              <a:ln w="76200">
                <a:solidFill>
                  <a:srgbClr val="FF0000"/>
                </a:solidFill>
                <a:tailEnd type="stealth"/>
              </a:ln>
            </p:spPr>
            <p:style>
              <a:lnRef idx="1">
                <a:schemeClr val="accent1"/>
              </a:lnRef>
              <a:fillRef idx="0">
                <a:schemeClr val="accent1"/>
              </a:fillRef>
              <a:effectRef idx="0">
                <a:schemeClr val="accent1"/>
              </a:effectRef>
              <a:fontRef idx="minor">
                <a:schemeClr val="tx1"/>
              </a:fontRef>
            </p:style>
          </p:cxnSp>
        </p:grpSp>
      </p:grpSp>
      <p:sp>
        <p:nvSpPr>
          <p:cNvPr id="2" name="Rectangle 1"/>
          <p:cNvSpPr/>
          <p:nvPr/>
        </p:nvSpPr>
        <p:spPr>
          <a:xfrm>
            <a:off x="1524000" y="1405975"/>
            <a:ext cx="8915400" cy="298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not wearing mask is a one of the most important factor of having COVID-19 positive among people living in the Dhaka City, 2022</a:t>
            </a:r>
          </a:p>
        </p:txBody>
      </p:sp>
      <p:sp>
        <p:nvSpPr>
          <p:cNvPr id="67" name="Rectangle 66"/>
          <p:cNvSpPr/>
          <p:nvPr/>
        </p:nvSpPr>
        <p:spPr>
          <a:xfrm>
            <a:off x="467833" y="3880310"/>
            <a:ext cx="11121655" cy="830997"/>
          </a:xfrm>
          <a:prstGeom prst="rect">
            <a:avLst/>
          </a:prstGeom>
        </p:spPr>
        <p:txBody>
          <a:bodyPr wrap="square">
            <a:spAutoFit/>
          </a:bodyPr>
          <a:lstStyle/>
          <a:p>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Not wearing mask </a:t>
            </a:r>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is a one of the most important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associated factor </a:t>
            </a:r>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of having COVID-19 positive among people living in the Dhaka City, 2022</a:t>
            </a:r>
          </a:p>
        </p:txBody>
      </p:sp>
    </p:spTree>
    <p:extLst>
      <p:ext uri="{BB962C8B-B14F-4D97-AF65-F5344CB8AC3E}">
        <p14:creationId xmlns:p14="http://schemas.microsoft.com/office/powerpoint/2010/main" val="252912727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3" name="Rounded Rectangle 2"/>
          <p:cNvSpPr/>
          <p:nvPr/>
        </p:nvSpPr>
        <p:spPr>
          <a:xfrm>
            <a:off x="6807199" y="3323771"/>
            <a:ext cx="5123543" cy="1474371"/>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OR=(70.45*13.48)/(58.28*8.28)</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=1.96</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cxnSp>
        <p:nvCxnSpPr>
          <p:cNvPr id="5" name="Straight Connector 4"/>
          <p:cNvCxnSpPr/>
          <p:nvPr/>
        </p:nvCxnSpPr>
        <p:spPr>
          <a:xfrm flipH="1">
            <a:off x="3844414" y="2428568"/>
            <a:ext cx="611472" cy="12145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736258" y="2517058"/>
            <a:ext cx="719628" cy="11260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6807199" y="779323"/>
            <a:ext cx="5123543" cy="1413271"/>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OR=(70.45*28.24)/(58.28*21.26)</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=1.60</a:t>
            </a: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cxnSp>
        <p:nvCxnSpPr>
          <p:cNvPr id="11" name="Straight Connector 10"/>
          <p:cNvCxnSpPr/>
          <p:nvPr/>
        </p:nvCxnSpPr>
        <p:spPr>
          <a:xfrm>
            <a:off x="3932903" y="2669458"/>
            <a:ext cx="599768" cy="4080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3844414" y="2669458"/>
            <a:ext cx="611472" cy="4080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Curved Down Arrow 1"/>
          <p:cNvSpPr/>
          <p:nvPr/>
        </p:nvSpPr>
        <p:spPr>
          <a:xfrm rot="16200000">
            <a:off x="2263953" y="2490091"/>
            <a:ext cx="992812" cy="535960"/>
          </a:xfrm>
          <a:prstGeom prst="curved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rved Up Arrow 7"/>
          <p:cNvSpPr/>
          <p:nvPr/>
        </p:nvSpPr>
        <p:spPr>
          <a:xfrm rot="16200000">
            <a:off x="4463612" y="2919947"/>
            <a:ext cx="1474838" cy="492079"/>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a:off x="167148" y="5142271"/>
            <a:ext cx="11916697" cy="126836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Odds of having </a:t>
            </a:r>
            <a:r>
              <a:rPr lang="en-US" sz="2400" dirty="0">
                <a:solidFill>
                  <a:srgbClr val="00B0F0"/>
                </a:solidFill>
                <a:latin typeface="Tahoma" panose="020B0604030504040204" pitchFamily="34" charset="0"/>
                <a:ea typeface="Tahoma" panose="020B0604030504040204" pitchFamily="34" charset="0"/>
                <a:cs typeface="Tahoma" panose="020B0604030504040204" pitchFamily="34" charset="0"/>
              </a:rPr>
              <a:t>moderate stunting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was </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1.60</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time among those mother who were underweight compared with normal BMI whereas the odds of having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severe stunting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was </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1.96</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times</a:t>
            </a:r>
          </a:p>
        </p:txBody>
      </p:sp>
      <p:sp>
        <p:nvSpPr>
          <p:cNvPr id="12" name="Pentagon 11"/>
          <p:cNvSpPr/>
          <p:nvPr/>
        </p:nvSpPr>
        <p:spPr>
          <a:xfrm>
            <a:off x="0" y="2273475"/>
            <a:ext cx="1160206" cy="310184"/>
          </a:xfrm>
          <a:prstGeom prst="homePlat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Base</a:t>
            </a:r>
          </a:p>
        </p:txBody>
      </p:sp>
      <p:sp>
        <p:nvSpPr>
          <p:cNvPr id="14" name="Pentagon 13"/>
          <p:cNvSpPr/>
          <p:nvPr/>
        </p:nvSpPr>
        <p:spPr>
          <a:xfrm rot="8079737">
            <a:off x="3062252" y="1069526"/>
            <a:ext cx="1374837" cy="310184"/>
          </a:xfrm>
          <a:prstGeom prst="homePlat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Reference</a:t>
            </a:r>
          </a:p>
        </p:txBody>
      </p:sp>
      <p:sp>
        <p:nvSpPr>
          <p:cNvPr id="15" name="Rounded Rectangle 14"/>
          <p:cNvSpPr/>
          <p:nvPr/>
        </p:nvSpPr>
        <p:spPr>
          <a:xfrm>
            <a:off x="6807199" y="2273475"/>
            <a:ext cx="5123543" cy="861728"/>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P-value ????</a:t>
            </a:r>
          </a:p>
          <a:p>
            <a:pPr algn="ct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Confidence interval ??</a:t>
            </a:r>
          </a:p>
        </p:txBody>
      </p:sp>
    </p:spTree>
    <p:extLst>
      <p:ext uri="{BB962C8B-B14F-4D97-AF65-F5344CB8AC3E}">
        <p14:creationId xmlns:p14="http://schemas.microsoft.com/office/powerpoint/2010/main" val="331167302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4542796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Pentagon 4"/>
          <p:cNvSpPr/>
          <p:nvPr/>
        </p:nvSpPr>
        <p:spPr>
          <a:xfrm rot="20445329">
            <a:off x="5494270" y="3214146"/>
            <a:ext cx="4062711" cy="382525"/>
          </a:xfrm>
          <a:prstGeom prst="homePlat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Dependent variable</a:t>
            </a:r>
          </a:p>
        </p:txBody>
      </p:sp>
    </p:spTree>
    <p:extLst>
      <p:ext uri="{BB962C8B-B14F-4D97-AF65-F5344CB8AC3E}">
        <p14:creationId xmlns:p14="http://schemas.microsoft.com/office/powerpoint/2010/main" val="129575146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Pentagon 4"/>
          <p:cNvSpPr/>
          <p:nvPr/>
        </p:nvSpPr>
        <p:spPr>
          <a:xfrm rot="20445329">
            <a:off x="5494270" y="3214146"/>
            <a:ext cx="4062711" cy="382525"/>
          </a:xfrm>
          <a:prstGeom prst="homePlat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Dependent variable</a:t>
            </a:r>
          </a:p>
        </p:txBody>
      </p:sp>
      <p:sp>
        <p:nvSpPr>
          <p:cNvPr id="6" name="Pentagon 5"/>
          <p:cNvSpPr/>
          <p:nvPr/>
        </p:nvSpPr>
        <p:spPr>
          <a:xfrm rot="462865">
            <a:off x="5319639" y="1871146"/>
            <a:ext cx="4062711" cy="382525"/>
          </a:xfrm>
          <a:prstGeom prst="homePlat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Independent variable</a:t>
            </a:r>
          </a:p>
        </p:txBody>
      </p:sp>
    </p:spTree>
    <p:extLst>
      <p:ext uri="{BB962C8B-B14F-4D97-AF65-F5344CB8AC3E}">
        <p14:creationId xmlns:p14="http://schemas.microsoft.com/office/powerpoint/2010/main" val="91787389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pic>
        <p:nvPicPr>
          <p:cNvPr id="6" name="Picture 5"/>
          <p:cNvPicPr>
            <a:picLocks noChangeAspect="1"/>
          </p:cNvPicPr>
          <p:nvPr/>
        </p:nvPicPr>
        <p:blipFill rotWithShape="1">
          <a:blip r:embed="rId3"/>
          <a:srcRect l="25952" t="26543" r="43968" b="34797"/>
          <a:stretch/>
        </p:blipFill>
        <p:spPr>
          <a:xfrm>
            <a:off x="4601028" y="503999"/>
            <a:ext cx="7529448" cy="5443451"/>
          </a:xfrm>
          <a:prstGeom prst="rect">
            <a:avLst/>
          </a:prstGeom>
          <a:ln>
            <a:solidFill>
              <a:srgbClr val="FF0000"/>
            </a:solidFill>
          </a:ln>
        </p:spPr>
      </p:pic>
    </p:spTree>
    <p:extLst>
      <p:ext uri="{BB962C8B-B14F-4D97-AF65-F5344CB8AC3E}">
        <p14:creationId xmlns:p14="http://schemas.microsoft.com/office/powerpoint/2010/main" val="62242920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pic>
        <p:nvPicPr>
          <p:cNvPr id="6" name="Picture 5"/>
          <p:cNvPicPr>
            <a:picLocks noChangeAspect="1"/>
          </p:cNvPicPr>
          <p:nvPr/>
        </p:nvPicPr>
        <p:blipFill rotWithShape="1">
          <a:blip r:embed="rId3"/>
          <a:srcRect l="25952" t="26543" r="43968" b="34797"/>
          <a:stretch/>
        </p:blipFill>
        <p:spPr>
          <a:xfrm>
            <a:off x="4601028" y="503999"/>
            <a:ext cx="7529448" cy="5443451"/>
          </a:xfrm>
          <a:prstGeom prst="rect">
            <a:avLst/>
          </a:prstGeom>
          <a:ln>
            <a:solidFill>
              <a:srgbClr val="FF0000"/>
            </a:solidFill>
          </a:ln>
        </p:spPr>
      </p:pic>
      <p:sp>
        <p:nvSpPr>
          <p:cNvPr id="7" name="Pentagon 6"/>
          <p:cNvSpPr/>
          <p:nvPr/>
        </p:nvSpPr>
        <p:spPr>
          <a:xfrm rot="20445329">
            <a:off x="1630195" y="2465716"/>
            <a:ext cx="4062711" cy="382525"/>
          </a:xfrm>
          <a:prstGeom prst="homePlat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Dependent variable</a:t>
            </a:r>
          </a:p>
        </p:txBody>
      </p:sp>
      <p:sp>
        <p:nvSpPr>
          <p:cNvPr id="8" name="Pentagon 7"/>
          <p:cNvSpPr/>
          <p:nvPr/>
        </p:nvSpPr>
        <p:spPr>
          <a:xfrm rot="1150051">
            <a:off x="3284362" y="656354"/>
            <a:ext cx="4062711" cy="382525"/>
          </a:xfrm>
          <a:prstGeom prst="homePlat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Independent variable</a:t>
            </a:r>
          </a:p>
        </p:txBody>
      </p:sp>
    </p:spTree>
    <p:extLst>
      <p:ext uri="{BB962C8B-B14F-4D97-AF65-F5344CB8AC3E}">
        <p14:creationId xmlns:p14="http://schemas.microsoft.com/office/powerpoint/2010/main" val="425099163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pic>
        <p:nvPicPr>
          <p:cNvPr id="6" name="Picture 5"/>
          <p:cNvPicPr>
            <a:picLocks noChangeAspect="1"/>
          </p:cNvPicPr>
          <p:nvPr/>
        </p:nvPicPr>
        <p:blipFill rotWithShape="1">
          <a:blip r:embed="rId3"/>
          <a:srcRect l="25952" t="26543" r="43968" b="34797"/>
          <a:stretch/>
        </p:blipFill>
        <p:spPr>
          <a:xfrm>
            <a:off x="4601028" y="503999"/>
            <a:ext cx="7529448" cy="5443451"/>
          </a:xfrm>
          <a:prstGeom prst="rect">
            <a:avLst/>
          </a:prstGeom>
          <a:ln>
            <a:solidFill>
              <a:srgbClr val="FF0000"/>
            </a:solidFill>
          </a:ln>
        </p:spPr>
      </p:pic>
      <p:pic>
        <p:nvPicPr>
          <p:cNvPr id="7" name="Picture 6"/>
          <p:cNvPicPr>
            <a:picLocks noChangeAspect="1"/>
          </p:cNvPicPr>
          <p:nvPr/>
        </p:nvPicPr>
        <p:blipFill rotWithShape="1">
          <a:blip r:embed="rId4"/>
          <a:srcRect l="22309"/>
          <a:stretch/>
        </p:blipFill>
        <p:spPr>
          <a:xfrm>
            <a:off x="1111045" y="4537554"/>
            <a:ext cx="4248224" cy="1409897"/>
          </a:xfrm>
          <a:prstGeom prst="rect">
            <a:avLst/>
          </a:prstGeom>
          <a:ln>
            <a:solidFill>
              <a:srgbClr val="FF0000"/>
            </a:solidFill>
          </a:ln>
        </p:spPr>
      </p:pic>
    </p:spTree>
    <p:extLst>
      <p:ext uri="{BB962C8B-B14F-4D97-AF65-F5344CB8AC3E}">
        <p14:creationId xmlns:p14="http://schemas.microsoft.com/office/powerpoint/2010/main" val="117430862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pic>
        <p:nvPicPr>
          <p:cNvPr id="6" name="Picture 5"/>
          <p:cNvPicPr>
            <a:picLocks noChangeAspect="1"/>
          </p:cNvPicPr>
          <p:nvPr/>
        </p:nvPicPr>
        <p:blipFill rotWithShape="1">
          <a:blip r:embed="rId3"/>
          <a:srcRect l="25952" t="26543" r="43968" b="34797"/>
          <a:stretch/>
        </p:blipFill>
        <p:spPr>
          <a:xfrm>
            <a:off x="4601028" y="503999"/>
            <a:ext cx="7529448" cy="5443451"/>
          </a:xfrm>
          <a:prstGeom prst="rect">
            <a:avLst/>
          </a:prstGeom>
          <a:ln>
            <a:solidFill>
              <a:srgbClr val="FF0000"/>
            </a:solidFill>
          </a:ln>
        </p:spPr>
      </p:pic>
      <p:pic>
        <p:nvPicPr>
          <p:cNvPr id="7" name="Picture 6"/>
          <p:cNvPicPr>
            <a:picLocks noChangeAspect="1"/>
          </p:cNvPicPr>
          <p:nvPr/>
        </p:nvPicPr>
        <p:blipFill rotWithShape="1">
          <a:blip r:embed="rId4"/>
          <a:srcRect l="22309"/>
          <a:stretch/>
        </p:blipFill>
        <p:spPr>
          <a:xfrm>
            <a:off x="1111045" y="4537554"/>
            <a:ext cx="4248224" cy="1409897"/>
          </a:xfrm>
          <a:prstGeom prst="rect">
            <a:avLst/>
          </a:prstGeom>
          <a:ln>
            <a:solidFill>
              <a:srgbClr val="FF0000"/>
            </a:solidFill>
          </a:ln>
        </p:spPr>
      </p:pic>
      <p:sp>
        <p:nvSpPr>
          <p:cNvPr id="5" name="Chevron 4"/>
          <p:cNvSpPr/>
          <p:nvPr/>
        </p:nvSpPr>
        <p:spPr>
          <a:xfrm rot="20618834">
            <a:off x="1799303" y="5118287"/>
            <a:ext cx="304800" cy="147484"/>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961826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pic>
        <p:nvPicPr>
          <p:cNvPr id="6" name="Picture 5"/>
          <p:cNvPicPr>
            <a:picLocks noChangeAspect="1"/>
          </p:cNvPicPr>
          <p:nvPr/>
        </p:nvPicPr>
        <p:blipFill rotWithShape="1">
          <a:blip r:embed="rId3"/>
          <a:srcRect l="25952" t="26543" r="43968" b="34797"/>
          <a:stretch/>
        </p:blipFill>
        <p:spPr>
          <a:xfrm>
            <a:off x="4601028" y="503999"/>
            <a:ext cx="7529448" cy="5443451"/>
          </a:xfrm>
          <a:prstGeom prst="rect">
            <a:avLst/>
          </a:prstGeom>
          <a:ln>
            <a:solidFill>
              <a:srgbClr val="FF0000"/>
            </a:solidFill>
          </a:ln>
        </p:spPr>
      </p:pic>
      <p:pic>
        <p:nvPicPr>
          <p:cNvPr id="7" name="Picture 6"/>
          <p:cNvPicPr>
            <a:picLocks noChangeAspect="1"/>
          </p:cNvPicPr>
          <p:nvPr/>
        </p:nvPicPr>
        <p:blipFill rotWithShape="1">
          <a:blip r:embed="rId4"/>
          <a:srcRect l="22309"/>
          <a:stretch/>
        </p:blipFill>
        <p:spPr>
          <a:xfrm>
            <a:off x="1111045" y="4537554"/>
            <a:ext cx="4248224" cy="1409897"/>
          </a:xfrm>
          <a:prstGeom prst="rect">
            <a:avLst/>
          </a:prstGeom>
          <a:ln>
            <a:solidFill>
              <a:srgbClr val="FF0000"/>
            </a:solidFill>
          </a:ln>
        </p:spPr>
      </p:pic>
      <p:sp>
        <p:nvSpPr>
          <p:cNvPr id="5" name="Chevron 4"/>
          <p:cNvSpPr/>
          <p:nvPr/>
        </p:nvSpPr>
        <p:spPr>
          <a:xfrm rot="20618834">
            <a:off x="1799303" y="5118287"/>
            <a:ext cx="304800" cy="147484"/>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Arrow Connector 8"/>
          <p:cNvCxnSpPr/>
          <p:nvPr/>
        </p:nvCxnSpPr>
        <p:spPr>
          <a:xfrm flipH="1">
            <a:off x="3146323" y="1917290"/>
            <a:ext cx="1750142" cy="262026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a:stretch>
            <a:fillRect/>
          </a:stretch>
        </p:blipFill>
        <p:spPr>
          <a:xfrm>
            <a:off x="6095999" y="4161388"/>
            <a:ext cx="3543795" cy="1143160"/>
          </a:xfrm>
          <a:prstGeom prst="rect">
            <a:avLst/>
          </a:prstGeom>
          <a:ln>
            <a:solidFill>
              <a:srgbClr val="FF0000"/>
            </a:solidFill>
          </a:ln>
        </p:spPr>
      </p:pic>
      <p:cxnSp>
        <p:nvCxnSpPr>
          <p:cNvPr id="11" name="Straight Arrow Connector 10"/>
          <p:cNvCxnSpPr/>
          <p:nvPr/>
        </p:nvCxnSpPr>
        <p:spPr>
          <a:xfrm flipH="1">
            <a:off x="6351639" y="1917290"/>
            <a:ext cx="698090" cy="224409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A2A28AB-711A-44C2-85D7-A3198F159965}"/>
              </a:ext>
            </a:extLst>
          </p:cNvPr>
          <p:cNvSpPr/>
          <p:nvPr/>
        </p:nvSpPr>
        <p:spPr>
          <a:xfrm>
            <a:off x="4896465" y="2571750"/>
            <a:ext cx="1298595" cy="5559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83570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12192001" cy="6858000"/>
          </a:xfrm>
          <a:prstGeom prst="rect">
            <a:avLst/>
          </a:prstGeom>
        </p:spPr>
      </p:pic>
    </p:spTree>
    <p:extLst>
      <p:ext uri="{BB962C8B-B14F-4D97-AF65-F5344CB8AC3E}">
        <p14:creationId xmlns:p14="http://schemas.microsoft.com/office/powerpoint/2010/main" val="2100316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3" name="Group 32"/>
          <p:cNvGrpSpPr/>
          <p:nvPr/>
        </p:nvGrpSpPr>
        <p:grpSpPr>
          <a:xfrm>
            <a:off x="1981200" y="152400"/>
            <a:ext cx="7848600" cy="3429000"/>
            <a:chOff x="457200" y="152400"/>
            <a:chExt cx="7848600" cy="3429000"/>
          </a:xfrm>
        </p:grpSpPr>
        <p:grpSp>
          <p:nvGrpSpPr>
            <p:cNvPr id="34" name="Group 29"/>
            <p:cNvGrpSpPr/>
            <p:nvPr/>
          </p:nvGrpSpPr>
          <p:grpSpPr>
            <a:xfrm>
              <a:off x="4800600" y="152400"/>
              <a:ext cx="3505200" cy="3429000"/>
              <a:chOff x="609600" y="2257785"/>
              <a:chExt cx="3505200" cy="3990624"/>
            </a:xfrm>
          </p:grpSpPr>
          <p:grpSp>
            <p:nvGrpSpPr>
              <p:cNvPr id="76" name="Group 26"/>
              <p:cNvGrpSpPr/>
              <p:nvPr/>
            </p:nvGrpSpPr>
            <p:grpSpPr>
              <a:xfrm>
                <a:off x="1600200" y="2257785"/>
                <a:ext cx="1309511" cy="1447809"/>
                <a:chOff x="8218311" y="98776"/>
                <a:chExt cx="1783644" cy="1872903"/>
              </a:xfrm>
            </p:grpSpPr>
            <p:sp>
              <p:nvSpPr>
                <p:cNvPr id="87" name="Rounded Rectangle 18"/>
                <p:cNvSpPr/>
                <p:nvPr/>
              </p:nvSpPr>
              <p:spPr>
                <a:xfrm>
                  <a:off x="8218311" y="98776"/>
                  <a:ext cx="1783644" cy="1872903"/>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87"/>
                <p:cNvPicPr>
                  <a:picLocks noChangeAspect="1"/>
                </p:cNvPicPr>
                <p:nvPr/>
              </p:nvPicPr>
              <p:blipFill rotWithShape="1">
                <a:blip r:embed="rId2" cstate="print">
                  <a:extLst>
                    <a:ext uri="{28A0092B-C50C-407E-A947-70E740481C1C}">
                      <a14:useLocalDpi xmlns:a14="http://schemas.microsoft.com/office/drawing/2010/main" val="0"/>
                    </a:ext>
                  </a:extLst>
                </a:blip>
                <a:srcRect l="47456" t="24643" r="2117" b="15330"/>
                <a:stretch/>
              </p:blipFill>
              <p:spPr>
                <a:xfrm>
                  <a:off x="8297335" y="225774"/>
                  <a:ext cx="1636887" cy="1592010"/>
                </a:xfrm>
                <a:prstGeom prst="rect">
                  <a:avLst/>
                </a:prstGeom>
              </p:spPr>
            </p:pic>
          </p:grpSp>
          <p:grpSp>
            <p:nvGrpSpPr>
              <p:cNvPr id="77" name="Group 60"/>
              <p:cNvGrpSpPr/>
              <p:nvPr/>
            </p:nvGrpSpPr>
            <p:grpSpPr>
              <a:xfrm>
                <a:off x="609600" y="3705594"/>
                <a:ext cx="3505200" cy="2542815"/>
                <a:chOff x="609600" y="3705594"/>
                <a:chExt cx="3505200" cy="2542815"/>
              </a:xfrm>
            </p:grpSpPr>
            <p:grpSp>
              <p:nvGrpSpPr>
                <p:cNvPr id="78" name="Group 33"/>
                <p:cNvGrpSpPr/>
                <p:nvPr/>
              </p:nvGrpSpPr>
              <p:grpSpPr>
                <a:xfrm>
                  <a:off x="609600" y="4800600"/>
                  <a:ext cx="1309511" cy="1447809"/>
                  <a:chOff x="3581400" y="4343400"/>
                  <a:chExt cx="1309511" cy="1447809"/>
                </a:xfrm>
              </p:grpSpPr>
              <p:sp>
                <p:nvSpPr>
                  <p:cNvPr id="84" name="Rounded Rectangle 18"/>
                  <p:cNvSpPr/>
                  <p:nvPr/>
                </p:nvSpPr>
                <p:spPr>
                  <a:xfrm>
                    <a:off x="3581400" y="4343400"/>
                    <a:ext cx="1309511" cy="1447809"/>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descr="1811485141599778122-512.png"/>
                  <p:cNvPicPr>
                    <a:picLocks noChangeAspect="1"/>
                  </p:cNvPicPr>
                  <p:nvPr/>
                </p:nvPicPr>
                <p:blipFill>
                  <a:blip r:embed="rId3" cstate="print"/>
                  <a:stretch>
                    <a:fillRect/>
                  </a:stretch>
                </p:blipFill>
                <p:spPr>
                  <a:xfrm>
                    <a:off x="3733800" y="4572000"/>
                    <a:ext cx="990600" cy="990600"/>
                  </a:xfrm>
                  <a:prstGeom prst="rect">
                    <a:avLst/>
                  </a:prstGeom>
                </p:spPr>
              </p:pic>
              <p:cxnSp>
                <p:nvCxnSpPr>
                  <p:cNvPr id="86" name="Straight Connector 85"/>
                  <p:cNvCxnSpPr/>
                  <p:nvPr/>
                </p:nvCxnSpPr>
                <p:spPr>
                  <a:xfrm flipV="1">
                    <a:off x="3657600" y="4419600"/>
                    <a:ext cx="1143000" cy="1295400"/>
                  </a:xfrm>
                  <a:prstGeom prst="line">
                    <a:avLst/>
                  </a:prstGeom>
                  <a:ln w="762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9" name="Group 34"/>
                <p:cNvGrpSpPr/>
                <p:nvPr/>
              </p:nvGrpSpPr>
              <p:grpSpPr>
                <a:xfrm>
                  <a:off x="2805289" y="4800600"/>
                  <a:ext cx="1309511" cy="1447809"/>
                  <a:chOff x="5562600" y="4343400"/>
                  <a:chExt cx="1309511" cy="1447809"/>
                </a:xfrm>
              </p:grpSpPr>
              <p:sp>
                <p:nvSpPr>
                  <p:cNvPr id="82" name="Rounded Rectangle 18"/>
                  <p:cNvSpPr/>
                  <p:nvPr/>
                </p:nvSpPr>
                <p:spPr>
                  <a:xfrm>
                    <a:off x="5562600" y="4343400"/>
                    <a:ext cx="1309511" cy="14478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descr="1811485141599778122-512.png"/>
                  <p:cNvPicPr>
                    <a:picLocks noChangeAspect="1"/>
                  </p:cNvPicPr>
                  <p:nvPr/>
                </p:nvPicPr>
                <p:blipFill>
                  <a:blip r:embed="rId3" cstate="print"/>
                  <a:stretch>
                    <a:fillRect/>
                  </a:stretch>
                </p:blipFill>
                <p:spPr>
                  <a:xfrm>
                    <a:off x="5715000" y="4572000"/>
                    <a:ext cx="990600" cy="990600"/>
                  </a:xfrm>
                  <a:prstGeom prst="rect">
                    <a:avLst/>
                  </a:prstGeom>
                </p:spPr>
              </p:pic>
            </p:grpSp>
            <p:cxnSp>
              <p:nvCxnSpPr>
                <p:cNvPr id="80" name="Straight Arrow Connector 79"/>
                <p:cNvCxnSpPr>
                  <a:stCxn id="87" idx="2"/>
                  <a:endCxn id="84" idx="0"/>
                </p:cNvCxnSpPr>
                <p:nvPr/>
              </p:nvCxnSpPr>
              <p:spPr>
                <a:xfrm flipH="1">
                  <a:off x="1264356" y="3705594"/>
                  <a:ext cx="990600" cy="1095006"/>
                </a:xfrm>
                <a:prstGeom prst="straightConnector1">
                  <a:avLst/>
                </a:prstGeom>
                <a:ln w="76200">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87" idx="2"/>
                  <a:endCxn id="82" idx="0"/>
                </p:cNvCxnSpPr>
                <p:nvPr/>
              </p:nvCxnSpPr>
              <p:spPr>
                <a:xfrm>
                  <a:off x="2254956" y="3705594"/>
                  <a:ext cx="1205089" cy="1095006"/>
                </a:xfrm>
                <a:prstGeom prst="straightConnector1">
                  <a:avLst/>
                </a:prstGeom>
                <a:ln w="76200">
                  <a:solidFill>
                    <a:srgbClr val="00B050"/>
                  </a:solidFill>
                  <a:tailEnd type="stealth"/>
                </a:ln>
              </p:spPr>
              <p:style>
                <a:lnRef idx="1">
                  <a:schemeClr val="accent1"/>
                </a:lnRef>
                <a:fillRef idx="0">
                  <a:schemeClr val="accent1"/>
                </a:fillRef>
                <a:effectRef idx="0">
                  <a:schemeClr val="accent1"/>
                </a:effectRef>
                <a:fontRef idx="minor">
                  <a:schemeClr val="tx1"/>
                </a:fontRef>
              </p:style>
            </p:cxnSp>
          </p:grpSp>
        </p:grpSp>
        <p:grpSp>
          <p:nvGrpSpPr>
            <p:cNvPr id="63" name="Group 21"/>
            <p:cNvGrpSpPr/>
            <p:nvPr/>
          </p:nvGrpSpPr>
          <p:grpSpPr>
            <a:xfrm>
              <a:off x="1433689" y="152400"/>
              <a:ext cx="1309511" cy="1244050"/>
              <a:chOff x="3386667" y="633224"/>
              <a:chExt cx="1783644" cy="1872903"/>
            </a:xfrm>
          </p:grpSpPr>
          <p:sp>
            <p:nvSpPr>
              <p:cNvPr id="74" name="Rounded Rectangle 73"/>
              <p:cNvSpPr/>
              <p:nvPr/>
            </p:nvSpPr>
            <p:spPr>
              <a:xfrm>
                <a:off x="3386667" y="633224"/>
                <a:ext cx="1783644" cy="187290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rotWithShape="1">
              <a:blip r:embed="rId4" cstate="print">
                <a:extLst>
                  <a:ext uri="{28A0092B-C50C-407E-A947-70E740481C1C}">
                    <a14:useLocalDpi xmlns:a14="http://schemas.microsoft.com/office/drawing/2010/main" val="0"/>
                  </a:ext>
                </a:extLst>
              </a:blip>
              <a:srcRect l="11276" t="24643" r="49808" b="15330"/>
              <a:stretch/>
            </p:blipFill>
            <p:spPr>
              <a:xfrm>
                <a:off x="3668892" y="667090"/>
                <a:ext cx="1444975" cy="1669709"/>
              </a:xfrm>
              <a:prstGeom prst="rect">
                <a:avLst/>
              </a:prstGeom>
              <a:ln>
                <a:noFill/>
              </a:ln>
            </p:spPr>
          </p:pic>
        </p:grpSp>
        <p:grpSp>
          <p:nvGrpSpPr>
            <p:cNvPr id="64" name="Group 59"/>
            <p:cNvGrpSpPr/>
            <p:nvPr/>
          </p:nvGrpSpPr>
          <p:grpSpPr>
            <a:xfrm>
              <a:off x="457200" y="1396450"/>
              <a:ext cx="3505200" cy="2184950"/>
              <a:chOff x="5181600" y="3705594"/>
              <a:chExt cx="3505200" cy="2542815"/>
            </a:xfrm>
          </p:grpSpPr>
          <p:grpSp>
            <p:nvGrpSpPr>
              <p:cNvPr id="65" name="Group 50"/>
              <p:cNvGrpSpPr/>
              <p:nvPr/>
            </p:nvGrpSpPr>
            <p:grpSpPr>
              <a:xfrm>
                <a:off x="5181600" y="4800600"/>
                <a:ext cx="1309511" cy="1447809"/>
                <a:chOff x="3581400" y="4343400"/>
                <a:chExt cx="1309511" cy="1447809"/>
              </a:xfrm>
            </p:grpSpPr>
            <p:sp>
              <p:nvSpPr>
                <p:cNvPr id="71" name="Rounded Rectangle 18"/>
                <p:cNvSpPr/>
                <p:nvPr/>
              </p:nvSpPr>
              <p:spPr>
                <a:xfrm>
                  <a:off x="3581400" y="4343400"/>
                  <a:ext cx="1309511" cy="1447809"/>
                </a:xfrm>
                <a:prstGeom prst="roundRect">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1811485141599778122-512.png"/>
                <p:cNvPicPr>
                  <a:picLocks noChangeAspect="1"/>
                </p:cNvPicPr>
                <p:nvPr/>
              </p:nvPicPr>
              <p:blipFill>
                <a:blip r:embed="rId3" cstate="print"/>
                <a:stretch>
                  <a:fillRect/>
                </a:stretch>
              </p:blipFill>
              <p:spPr>
                <a:xfrm>
                  <a:off x="3733800" y="4572000"/>
                  <a:ext cx="990600" cy="990600"/>
                </a:xfrm>
                <a:prstGeom prst="rect">
                  <a:avLst/>
                </a:prstGeom>
              </p:spPr>
            </p:pic>
            <p:cxnSp>
              <p:nvCxnSpPr>
                <p:cNvPr id="73" name="Straight Connector 72"/>
                <p:cNvCxnSpPr/>
                <p:nvPr/>
              </p:nvCxnSpPr>
              <p:spPr>
                <a:xfrm flipV="1">
                  <a:off x="3657600" y="4419600"/>
                  <a:ext cx="1143000" cy="1295400"/>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66" name="Group 54"/>
              <p:cNvGrpSpPr/>
              <p:nvPr/>
            </p:nvGrpSpPr>
            <p:grpSpPr>
              <a:xfrm>
                <a:off x="7377289" y="4800600"/>
                <a:ext cx="1309511" cy="1447809"/>
                <a:chOff x="5562600" y="4343400"/>
                <a:chExt cx="1309511" cy="1447809"/>
              </a:xfrm>
            </p:grpSpPr>
            <p:sp>
              <p:nvSpPr>
                <p:cNvPr id="69" name="Rounded Rectangle 18"/>
                <p:cNvSpPr/>
                <p:nvPr/>
              </p:nvSpPr>
              <p:spPr>
                <a:xfrm>
                  <a:off x="5562600" y="4343400"/>
                  <a:ext cx="1309511" cy="144780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descr="1811485141599778122-512.png"/>
                <p:cNvPicPr>
                  <a:picLocks noChangeAspect="1"/>
                </p:cNvPicPr>
                <p:nvPr/>
              </p:nvPicPr>
              <p:blipFill>
                <a:blip r:embed="rId3" cstate="print"/>
                <a:stretch>
                  <a:fillRect/>
                </a:stretch>
              </p:blipFill>
              <p:spPr>
                <a:xfrm>
                  <a:off x="5715000" y="4572000"/>
                  <a:ext cx="990600" cy="990600"/>
                </a:xfrm>
                <a:prstGeom prst="rect">
                  <a:avLst/>
                </a:prstGeom>
              </p:spPr>
            </p:pic>
          </p:grpSp>
          <p:cxnSp>
            <p:nvCxnSpPr>
              <p:cNvPr id="67" name="Straight Arrow Connector 66"/>
              <p:cNvCxnSpPr>
                <a:endCxn id="71" idx="0"/>
              </p:cNvCxnSpPr>
              <p:nvPr/>
            </p:nvCxnSpPr>
            <p:spPr>
              <a:xfrm flipH="1">
                <a:off x="5836356" y="3705594"/>
                <a:ext cx="990600" cy="1095006"/>
              </a:xfrm>
              <a:prstGeom prst="straightConnector1">
                <a:avLst/>
              </a:prstGeom>
              <a:ln w="76200">
                <a:solidFill>
                  <a:schemeClr val="bg1">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69" idx="0"/>
              </p:cNvCxnSpPr>
              <p:nvPr/>
            </p:nvCxnSpPr>
            <p:spPr>
              <a:xfrm>
                <a:off x="6826956" y="3705594"/>
                <a:ext cx="1205089" cy="1095006"/>
              </a:xfrm>
              <a:prstGeom prst="straightConnector1">
                <a:avLst/>
              </a:prstGeom>
              <a:ln w="76200">
                <a:solidFill>
                  <a:srgbClr val="FF0000"/>
                </a:solidFill>
                <a:tailEnd type="stealth"/>
              </a:ln>
            </p:spPr>
            <p:style>
              <a:lnRef idx="1">
                <a:schemeClr val="accent1"/>
              </a:lnRef>
              <a:fillRef idx="0">
                <a:schemeClr val="accent1"/>
              </a:fillRef>
              <a:effectRef idx="0">
                <a:schemeClr val="accent1"/>
              </a:effectRef>
              <a:fontRef idx="minor">
                <a:schemeClr val="tx1"/>
              </a:fontRef>
            </p:style>
          </p:cxnSp>
        </p:grpSp>
      </p:grpSp>
      <p:sp>
        <p:nvSpPr>
          <p:cNvPr id="32" name="Rectangle 31">
            <a:extLst>
              <a:ext uri="{FF2B5EF4-FFF2-40B4-BE49-F238E27FC236}">
                <a16:creationId xmlns:a16="http://schemas.microsoft.com/office/drawing/2014/main" id="{5ABF1EF4-D5E4-4B71-AFAD-DFD8CB8E744E}"/>
              </a:ext>
            </a:extLst>
          </p:cNvPr>
          <p:cNvSpPr/>
          <p:nvPr/>
        </p:nvSpPr>
        <p:spPr>
          <a:xfrm>
            <a:off x="467833" y="3880310"/>
            <a:ext cx="11121655" cy="830997"/>
          </a:xfrm>
          <a:prstGeom prst="rect">
            <a:avLst/>
          </a:prstGeom>
        </p:spPr>
        <p:txBody>
          <a:bodyPr wrap="square">
            <a:spAutoFit/>
          </a:bodyPr>
          <a:lstStyle/>
          <a:p>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Not wearing mask </a:t>
            </a:r>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is a one of the most important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associated factor </a:t>
            </a:r>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of having COVID-19 positive among people living in the Dhaka City, 2022</a:t>
            </a:r>
          </a:p>
        </p:txBody>
      </p:sp>
    </p:spTree>
    <p:extLst>
      <p:ext uri="{BB962C8B-B14F-4D97-AF65-F5344CB8AC3E}">
        <p14:creationId xmlns:p14="http://schemas.microsoft.com/office/powerpoint/2010/main" val="206815253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6858000"/>
          </a:xfrm>
          <a:prstGeom prst="rect">
            <a:avLst/>
          </a:prstGeom>
        </p:spPr>
      </p:pic>
      <p:sp>
        <p:nvSpPr>
          <p:cNvPr id="8" name="Rectangle 7"/>
          <p:cNvSpPr/>
          <p:nvPr/>
        </p:nvSpPr>
        <p:spPr>
          <a:xfrm>
            <a:off x="167148" y="5142271"/>
            <a:ext cx="11916697" cy="126836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Odds of having </a:t>
            </a:r>
            <a:r>
              <a:rPr lang="en-US" sz="2400" dirty="0">
                <a:solidFill>
                  <a:srgbClr val="00B0F0"/>
                </a:solidFill>
                <a:latin typeface="Tahoma" panose="020B0604030504040204" pitchFamily="34" charset="0"/>
                <a:ea typeface="Tahoma" panose="020B0604030504040204" pitchFamily="34" charset="0"/>
                <a:cs typeface="Tahoma" panose="020B0604030504040204" pitchFamily="34" charset="0"/>
              </a:rPr>
              <a:t>moderate stunting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was </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1.60</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time among those mother who were underweight compared with normal BMI whereas the odds of having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severe stunting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was </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1.96</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times</a:t>
            </a:r>
          </a:p>
        </p:txBody>
      </p:sp>
    </p:spTree>
    <p:extLst>
      <p:ext uri="{BB962C8B-B14F-4D97-AF65-F5344CB8AC3E}">
        <p14:creationId xmlns:p14="http://schemas.microsoft.com/office/powerpoint/2010/main" val="429269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6858000"/>
          </a:xfrm>
          <a:prstGeom prst="rect">
            <a:avLst/>
          </a:prstGeom>
        </p:spPr>
      </p:pic>
      <p:sp>
        <p:nvSpPr>
          <p:cNvPr id="7" name="Rectangle 6"/>
          <p:cNvSpPr/>
          <p:nvPr/>
        </p:nvSpPr>
        <p:spPr>
          <a:xfrm>
            <a:off x="167148" y="4109885"/>
            <a:ext cx="11916697" cy="230074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Odds of having </a:t>
            </a:r>
            <a:r>
              <a:rPr lang="en-US" sz="2400" dirty="0">
                <a:solidFill>
                  <a:srgbClr val="00B0F0"/>
                </a:solidFill>
                <a:latin typeface="Tahoma" panose="020B0604030504040204" pitchFamily="34" charset="0"/>
                <a:ea typeface="Tahoma" panose="020B0604030504040204" pitchFamily="34" charset="0"/>
                <a:cs typeface="Tahoma" panose="020B0604030504040204" pitchFamily="34" charset="0"/>
              </a:rPr>
              <a:t>moderate stunting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was </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1.60 [</a:t>
            </a:r>
            <a:r>
              <a:rPr lang="en-US" sz="2400" dirty="0" err="1">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mOR</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 1.60 (95% CI: 1.39, 1.85); p-value&lt;0.001]</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time among those mother who were underweight compared with normal BMI whereas the odds of having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severe stunting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was </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1.96 [</a:t>
            </a:r>
            <a:r>
              <a:rPr lang="en-US" sz="2400" dirty="0" err="1">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mOR</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 1.96 (95% CI: 1.62, 2.39); p-value&lt;0.001]</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times </a:t>
            </a: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which indicate that moderate and severe stunting of children were significantly associated with maternal underweight </a:t>
            </a:r>
          </a:p>
        </p:txBody>
      </p:sp>
    </p:spTree>
    <p:extLst>
      <p:ext uri="{BB962C8B-B14F-4D97-AF65-F5344CB8AC3E}">
        <p14:creationId xmlns:p14="http://schemas.microsoft.com/office/powerpoint/2010/main" val="819239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6858000"/>
          </a:xfrm>
          <a:prstGeom prst="rect">
            <a:avLst/>
          </a:prstGeom>
        </p:spPr>
      </p:pic>
      <p:sp>
        <p:nvSpPr>
          <p:cNvPr id="7" name="Rectangle 6"/>
          <p:cNvSpPr/>
          <p:nvPr/>
        </p:nvSpPr>
        <p:spPr>
          <a:xfrm>
            <a:off x="167148" y="4109885"/>
            <a:ext cx="11916697" cy="230074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Odds of having </a:t>
            </a:r>
            <a:r>
              <a:rPr lang="en-US" sz="2400" dirty="0">
                <a:solidFill>
                  <a:srgbClr val="00B0F0"/>
                </a:solidFill>
                <a:latin typeface="Tahoma" panose="020B0604030504040204" pitchFamily="34" charset="0"/>
                <a:ea typeface="Tahoma" panose="020B0604030504040204" pitchFamily="34" charset="0"/>
                <a:cs typeface="Tahoma" panose="020B0604030504040204" pitchFamily="34" charset="0"/>
              </a:rPr>
              <a:t>moderate stunting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was </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1.60 [</a:t>
            </a:r>
            <a:r>
              <a:rPr lang="en-US" sz="2400" dirty="0" err="1">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mOR</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 1.60 (95% CI: 1.39, 1.85); p-value&lt;0.001]</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time among those mother who were underweight compared with normal BMI whereas the odds of having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severe stunting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was </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1.96 [</a:t>
            </a:r>
            <a:r>
              <a:rPr lang="en-US" sz="2400" dirty="0" err="1">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mOR</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 1.96 (95% CI: 1.62, 2.39); p-value&lt;0.001]</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times </a:t>
            </a:r>
            <a:r>
              <a:rPr lang="en-US" sz="2400" u="sng" dirty="0">
                <a:solidFill>
                  <a:schemeClr val="tx1"/>
                </a:solidFill>
                <a:latin typeface="Tahoma" panose="020B0604030504040204" pitchFamily="34" charset="0"/>
                <a:ea typeface="Tahoma" panose="020B0604030504040204" pitchFamily="34" charset="0"/>
                <a:cs typeface="Tahoma" panose="020B0604030504040204" pitchFamily="34" charset="0"/>
              </a:rPr>
              <a:t>which indicate that </a:t>
            </a:r>
            <a:r>
              <a:rPr lang="en-US" sz="2400" u="sng" dirty="0">
                <a:solidFill>
                  <a:srgbClr val="00B0F0"/>
                </a:solidFill>
                <a:latin typeface="Tahoma" panose="020B0604030504040204" pitchFamily="34" charset="0"/>
                <a:ea typeface="Tahoma" panose="020B0604030504040204" pitchFamily="34" charset="0"/>
                <a:cs typeface="Tahoma" panose="020B0604030504040204" pitchFamily="34" charset="0"/>
              </a:rPr>
              <a:t>moderate and </a:t>
            </a:r>
            <a:r>
              <a:rPr lang="en-US" sz="2400" u="sng" dirty="0">
                <a:solidFill>
                  <a:srgbClr val="FF0000"/>
                </a:solidFill>
                <a:latin typeface="Tahoma" panose="020B0604030504040204" pitchFamily="34" charset="0"/>
                <a:ea typeface="Tahoma" panose="020B0604030504040204" pitchFamily="34" charset="0"/>
                <a:cs typeface="Tahoma" panose="020B0604030504040204" pitchFamily="34" charset="0"/>
              </a:rPr>
              <a:t>severe </a:t>
            </a:r>
            <a:r>
              <a:rPr lang="en-US" sz="2400" u="sng" dirty="0">
                <a:solidFill>
                  <a:schemeClr val="tx1"/>
                </a:solidFill>
                <a:latin typeface="Tahoma" panose="020B0604030504040204" pitchFamily="34" charset="0"/>
                <a:ea typeface="Tahoma" panose="020B0604030504040204" pitchFamily="34" charset="0"/>
                <a:cs typeface="Tahoma" panose="020B0604030504040204" pitchFamily="34" charset="0"/>
              </a:rPr>
              <a:t>stunting of children were significantly associated with maternal underweight</a:t>
            </a:r>
            <a:r>
              <a:rPr lang="en-US" sz="2400" u="sng" dirty="0">
                <a:solidFill>
                  <a:srgbClr val="00B0F0"/>
                </a:solidFill>
                <a:latin typeface="Tahoma" panose="020B0604030504040204" pitchFamily="34" charset="0"/>
                <a:ea typeface="Tahoma" panose="020B0604030504040204" pitchFamily="34" charset="0"/>
                <a:cs typeface="Tahoma" panose="020B0604030504040204" pitchFamily="34" charset="0"/>
              </a:rPr>
              <a:t> </a:t>
            </a:r>
            <a:endParaRPr lang="en-US" sz="2400" u="sng"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0308076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BE91E5A-2B8B-4E16-B3BE-03EA06B97B15}"/>
              </a:ext>
            </a:extLst>
          </p:cNvPr>
          <p:cNvSpPr/>
          <p:nvPr/>
        </p:nvSpPr>
        <p:spPr>
          <a:xfrm>
            <a:off x="6548735" y="2292174"/>
            <a:ext cx="2091141" cy="95083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Stunting3</a:t>
            </a:r>
          </a:p>
        </p:txBody>
      </p:sp>
      <p:sp>
        <p:nvSpPr>
          <p:cNvPr id="6" name="Oval 5">
            <a:extLst>
              <a:ext uri="{FF2B5EF4-FFF2-40B4-BE49-F238E27FC236}">
                <a16:creationId xmlns:a16="http://schemas.microsoft.com/office/drawing/2014/main" id="{E6CC37F6-A445-4AC6-B525-2587EAD5006A}"/>
              </a:ext>
            </a:extLst>
          </p:cNvPr>
          <p:cNvSpPr/>
          <p:nvPr/>
        </p:nvSpPr>
        <p:spPr>
          <a:xfrm>
            <a:off x="455248" y="2386803"/>
            <a:ext cx="2502190" cy="95083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Maternal BMI</a:t>
            </a:r>
          </a:p>
        </p:txBody>
      </p:sp>
      <p:cxnSp>
        <p:nvCxnSpPr>
          <p:cNvPr id="23" name="Straight Arrow Connector 22">
            <a:extLst>
              <a:ext uri="{FF2B5EF4-FFF2-40B4-BE49-F238E27FC236}">
                <a16:creationId xmlns:a16="http://schemas.microsoft.com/office/drawing/2014/main" id="{C542D4C1-A748-43C1-A5E8-0F1966AA623C}"/>
              </a:ext>
            </a:extLst>
          </p:cNvPr>
          <p:cNvCxnSpPr>
            <a:cxnSpLocks/>
            <a:stCxn id="6" idx="6"/>
            <a:endCxn id="5" idx="2"/>
          </p:cNvCxnSpPr>
          <p:nvPr/>
        </p:nvCxnSpPr>
        <p:spPr>
          <a:xfrm flipV="1">
            <a:off x="2957438" y="2767589"/>
            <a:ext cx="3591297" cy="946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6630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BE91E5A-2B8B-4E16-B3BE-03EA06B97B15}"/>
              </a:ext>
            </a:extLst>
          </p:cNvPr>
          <p:cNvSpPr/>
          <p:nvPr/>
        </p:nvSpPr>
        <p:spPr>
          <a:xfrm>
            <a:off x="6548735" y="2292174"/>
            <a:ext cx="2091141" cy="95083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Stunting3</a:t>
            </a:r>
          </a:p>
        </p:txBody>
      </p:sp>
      <p:sp>
        <p:nvSpPr>
          <p:cNvPr id="6" name="Oval 5">
            <a:extLst>
              <a:ext uri="{FF2B5EF4-FFF2-40B4-BE49-F238E27FC236}">
                <a16:creationId xmlns:a16="http://schemas.microsoft.com/office/drawing/2014/main" id="{E6CC37F6-A445-4AC6-B525-2587EAD5006A}"/>
              </a:ext>
            </a:extLst>
          </p:cNvPr>
          <p:cNvSpPr/>
          <p:nvPr/>
        </p:nvSpPr>
        <p:spPr>
          <a:xfrm>
            <a:off x="455248" y="2386803"/>
            <a:ext cx="2502190" cy="95083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Maternal BMI</a:t>
            </a:r>
          </a:p>
        </p:txBody>
      </p:sp>
      <p:sp>
        <p:nvSpPr>
          <p:cNvPr id="9" name="Rounded Rectangle 35">
            <a:extLst>
              <a:ext uri="{FF2B5EF4-FFF2-40B4-BE49-F238E27FC236}">
                <a16:creationId xmlns:a16="http://schemas.microsoft.com/office/drawing/2014/main" id="{48328D55-A643-4FFD-9BD1-08987A949D52}"/>
              </a:ext>
            </a:extLst>
          </p:cNvPr>
          <p:cNvSpPr/>
          <p:nvPr/>
        </p:nvSpPr>
        <p:spPr>
          <a:xfrm>
            <a:off x="4825458" y="1004471"/>
            <a:ext cx="1127897" cy="707971"/>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ANC</a:t>
            </a:r>
          </a:p>
        </p:txBody>
      </p:sp>
      <p:sp>
        <p:nvSpPr>
          <p:cNvPr id="10" name="Rounded Rectangle 32">
            <a:extLst>
              <a:ext uri="{FF2B5EF4-FFF2-40B4-BE49-F238E27FC236}">
                <a16:creationId xmlns:a16="http://schemas.microsoft.com/office/drawing/2014/main" id="{A8FCDCD0-3057-4746-8D90-0D1E464205A2}"/>
              </a:ext>
            </a:extLst>
          </p:cNvPr>
          <p:cNvSpPr/>
          <p:nvPr/>
        </p:nvSpPr>
        <p:spPr>
          <a:xfrm>
            <a:off x="4825458" y="3994177"/>
            <a:ext cx="1127897" cy="707971"/>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Edu</a:t>
            </a:r>
          </a:p>
        </p:txBody>
      </p:sp>
      <p:sp>
        <p:nvSpPr>
          <p:cNvPr id="13" name="Rounded Rectangle 28">
            <a:extLst>
              <a:ext uri="{FF2B5EF4-FFF2-40B4-BE49-F238E27FC236}">
                <a16:creationId xmlns:a16="http://schemas.microsoft.com/office/drawing/2014/main" id="{18E79F1A-DAF3-4D39-A449-596F187B6EF4}"/>
              </a:ext>
            </a:extLst>
          </p:cNvPr>
          <p:cNvSpPr/>
          <p:nvPr/>
        </p:nvSpPr>
        <p:spPr>
          <a:xfrm>
            <a:off x="8778190" y="3834054"/>
            <a:ext cx="1908860" cy="707971"/>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Morbidity</a:t>
            </a:r>
          </a:p>
        </p:txBody>
      </p:sp>
      <p:sp>
        <p:nvSpPr>
          <p:cNvPr id="14" name="Rounded Rectangle 31">
            <a:extLst>
              <a:ext uri="{FF2B5EF4-FFF2-40B4-BE49-F238E27FC236}">
                <a16:creationId xmlns:a16="http://schemas.microsoft.com/office/drawing/2014/main" id="{22263D59-3539-43E0-8C06-C72428323918}"/>
              </a:ext>
            </a:extLst>
          </p:cNvPr>
          <p:cNvSpPr/>
          <p:nvPr/>
        </p:nvSpPr>
        <p:spPr>
          <a:xfrm>
            <a:off x="9125289" y="875270"/>
            <a:ext cx="1127897" cy="707971"/>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SES</a:t>
            </a:r>
          </a:p>
        </p:txBody>
      </p:sp>
      <p:cxnSp>
        <p:nvCxnSpPr>
          <p:cNvPr id="16" name="Straight Arrow Connector 15">
            <a:extLst>
              <a:ext uri="{FF2B5EF4-FFF2-40B4-BE49-F238E27FC236}">
                <a16:creationId xmlns:a16="http://schemas.microsoft.com/office/drawing/2014/main" id="{8ABDA87C-97D1-4AFD-9D5D-2DFC3B29796D}"/>
              </a:ext>
            </a:extLst>
          </p:cNvPr>
          <p:cNvCxnSpPr>
            <a:cxnSpLocks/>
            <a:stCxn id="14" idx="2"/>
            <a:endCxn id="5" idx="7"/>
          </p:cNvCxnSpPr>
          <p:nvPr/>
        </p:nvCxnSpPr>
        <p:spPr>
          <a:xfrm flipH="1">
            <a:off x="8333635" y="1583241"/>
            <a:ext cx="1355603" cy="848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454DA8-0A78-48D1-9D1A-4C667389826D}"/>
              </a:ext>
            </a:extLst>
          </p:cNvPr>
          <p:cNvCxnSpPr>
            <a:cxnSpLocks/>
            <a:stCxn id="13" idx="0"/>
            <a:endCxn id="5" idx="5"/>
          </p:cNvCxnSpPr>
          <p:nvPr/>
        </p:nvCxnSpPr>
        <p:spPr>
          <a:xfrm flipH="1" flipV="1">
            <a:off x="8333635" y="3103758"/>
            <a:ext cx="1398985" cy="730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F7B8918-5545-466B-A1DD-4D3480112024}"/>
              </a:ext>
            </a:extLst>
          </p:cNvPr>
          <p:cNvCxnSpPr>
            <a:cxnSpLocks/>
            <a:stCxn id="9" idx="2"/>
            <a:endCxn id="5" idx="1"/>
          </p:cNvCxnSpPr>
          <p:nvPr/>
        </p:nvCxnSpPr>
        <p:spPr>
          <a:xfrm>
            <a:off x="5389407" y="1712442"/>
            <a:ext cx="1465569" cy="718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AA14BAB-F0B5-48CB-8510-CDC2C597F4DA}"/>
              </a:ext>
            </a:extLst>
          </p:cNvPr>
          <p:cNvCxnSpPr>
            <a:cxnSpLocks/>
            <a:stCxn id="10" idx="0"/>
            <a:endCxn id="5" idx="3"/>
          </p:cNvCxnSpPr>
          <p:nvPr/>
        </p:nvCxnSpPr>
        <p:spPr>
          <a:xfrm flipV="1">
            <a:off x="5389407" y="3103759"/>
            <a:ext cx="1465569" cy="8904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542D4C1-A748-43C1-A5E8-0F1966AA623C}"/>
              </a:ext>
            </a:extLst>
          </p:cNvPr>
          <p:cNvCxnSpPr>
            <a:cxnSpLocks/>
            <a:stCxn id="6" idx="6"/>
            <a:endCxn id="5" idx="2"/>
          </p:cNvCxnSpPr>
          <p:nvPr/>
        </p:nvCxnSpPr>
        <p:spPr>
          <a:xfrm flipV="1">
            <a:off x="2957438" y="2767589"/>
            <a:ext cx="3591297" cy="946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8412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BE91E5A-2B8B-4E16-B3BE-03EA06B97B15}"/>
              </a:ext>
            </a:extLst>
          </p:cNvPr>
          <p:cNvSpPr/>
          <p:nvPr/>
        </p:nvSpPr>
        <p:spPr>
          <a:xfrm>
            <a:off x="6548735" y="2292174"/>
            <a:ext cx="2091141" cy="95083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Stunting3</a:t>
            </a:r>
          </a:p>
        </p:txBody>
      </p:sp>
      <p:sp>
        <p:nvSpPr>
          <p:cNvPr id="6" name="Oval 5">
            <a:extLst>
              <a:ext uri="{FF2B5EF4-FFF2-40B4-BE49-F238E27FC236}">
                <a16:creationId xmlns:a16="http://schemas.microsoft.com/office/drawing/2014/main" id="{E6CC37F6-A445-4AC6-B525-2587EAD5006A}"/>
              </a:ext>
            </a:extLst>
          </p:cNvPr>
          <p:cNvSpPr/>
          <p:nvPr/>
        </p:nvSpPr>
        <p:spPr>
          <a:xfrm>
            <a:off x="455248" y="2386803"/>
            <a:ext cx="2502190" cy="95083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Maternal BMI</a:t>
            </a:r>
          </a:p>
        </p:txBody>
      </p:sp>
      <p:sp>
        <p:nvSpPr>
          <p:cNvPr id="9" name="Rounded Rectangle 35">
            <a:extLst>
              <a:ext uri="{FF2B5EF4-FFF2-40B4-BE49-F238E27FC236}">
                <a16:creationId xmlns:a16="http://schemas.microsoft.com/office/drawing/2014/main" id="{48328D55-A643-4FFD-9BD1-08987A949D52}"/>
              </a:ext>
            </a:extLst>
          </p:cNvPr>
          <p:cNvSpPr/>
          <p:nvPr/>
        </p:nvSpPr>
        <p:spPr>
          <a:xfrm>
            <a:off x="4825458" y="1004471"/>
            <a:ext cx="1127897" cy="707971"/>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ANC</a:t>
            </a:r>
          </a:p>
        </p:txBody>
      </p:sp>
      <p:sp>
        <p:nvSpPr>
          <p:cNvPr id="10" name="Rounded Rectangle 32">
            <a:extLst>
              <a:ext uri="{FF2B5EF4-FFF2-40B4-BE49-F238E27FC236}">
                <a16:creationId xmlns:a16="http://schemas.microsoft.com/office/drawing/2014/main" id="{A8FCDCD0-3057-4746-8D90-0D1E464205A2}"/>
              </a:ext>
            </a:extLst>
          </p:cNvPr>
          <p:cNvSpPr/>
          <p:nvPr/>
        </p:nvSpPr>
        <p:spPr>
          <a:xfrm>
            <a:off x="4825458" y="3994177"/>
            <a:ext cx="1127897" cy="707971"/>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Edu</a:t>
            </a:r>
          </a:p>
        </p:txBody>
      </p:sp>
      <p:sp>
        <p:nvSpPr>
          <p:cNvPr id="13" name="Rounded Rectangle 28">
            <a:extLst>
              <a:ext uri="{FF2B5EF4-FFF2-40B4-BE49-F238E27FC236}">
                <a16:creationId xmlns:a16="http://schemas.microsoft.com/office/drawing/2014/main" id="{18E79F1A-DAF3-4D39-A449-596F187B6EF4}"/>
              </a:ext>
            </a:extLst>
          </p:cNvPr>
          <p:cNvSpPr/>
          <p:nvPr/>
        </p:nvSpPr>
        <p:spPr>
          <a:xfrm>
            <a:off x="8778190" y="3834054"/>
            <a:ext cx="1908860" cy="707971"/>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Morbidity</a:t>
            </a:r>
          </a:p>
        </p:txBody>
      </p:sp>
      <p:sp>
        <p:nvSpPr>
          <p:cNvPr id="14" name="Rounded Rectangle 31">
            <a:extLst>
              <a:ext uri="{FF2B5EF4-FFF2-40B4-BE49-F238E27FC236}">
                <a16:creationId xmlns:a16="http://schemas.microsoft.com/office/drawing/2014/main" id="{22263D59-3539-43E0-8C06-C72428323918}"/>
              </a:ext>
            </a:extLst>
          </p:cNvPr>
          <p:cNvSpPr/>
          <p:nvPr/>
        </p:nvSpPr>
        <p:spPr>
          <a:xfrm>
            <a:off x="9125289" y="875270"/>
            <a:ext cx="1127897" cy="707971"/>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SES</a:t>
            </a:r>
          </a:p>
        </p:txBody>
      </p:sp>
      <p:cxnSp>
        <p:nvCxnSpPr>
          <p:cNvPr id="16" name="Straight Arrow Connector 15">
            <a:extLst>
              <a:ext uri="{FF2B5EF4-FFF2-40B4-BE49-F238E27FC236}">
                <a16:creationId xmlns:a16="http://schemas.microsoft.com/office/drawing/2014/main" id="{8ABDA87C-97D1-4AFD-9D5D-2DFC3B29796D}"/>
              </a:ext>
            </a:extLst>
          </p:cNvPr>
          <p:cNvCxnSpPr>
            <a:cxnSpLocks/>
            <a:stCxn id="14" idx="2"/>
            <a:endCxn id="5" idx="7"/>
          </p:cNvCxnSpPr>
          <p:nvPr/>
        </p:nvCxnSpPr>
        <p:spPr>
          <a:xfrm flipH="1">
            <a:off x="8333635" y="1583241"/>
            <a:ext cx="1355603" cy="848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454DA8-0A78-48D1-9D1A-4C667389826D}"/>
              </a:ext>
            </a:extLst>
          </p:cNvPr>
          <p:cNvCxnSpPr>
            <a:cxnSpLocks/>
            <a:stCxn id="13" idx="0"/>
            <a:endCxn id="5" idx="5"/>
          </p:cNvCxnSpPr>
          <p:nvPr/>
        </p:nvCxnSpPr>
        <p:spPr>
          <a:xfrm flipH="1" flipV="1">
            <a:off x="8333635" y="3103758"/>
            <a:ext cx="1398985" cy="730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F7B8918-5545-466B-A1DD-4D3480112024}"/>
              </a:ext>
            </a:extLst>
          </p:cNvPr>
          <p:cNvCxnSpPr>
            <a:cxnSpLocks/>
            <a:stCxn id="9" idx="2"/>
            <a:endCxn id="5" idx="1"/>
          </p:cNvCxnSpPr>
          <p:nvPr/>
        </p:nvCxnSpPr>
        <p:spPr>
          <a:xfrm>
            <a:off x="5389407" y="1712442"/>
            <a:ext cx="1465569" cy="718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AA14BAB-F0B5-48CB-8510-CDC2C597F4DA}"/>
              </a:ext>
            </a:extLst>
          </p:cNvPr>
          <p:cNvCxnSpPr>
            <a:cxnSpLocks/>
            <a:stCxn id="10" idx="0"/>
            <a:endCxn id="5" idx="3"/>
          </p:cNvCxnSpPr>
          <p:nvPr/>
        </p:nvCxnSpPr>
        <p:spPr>
          <a:xfrm flipV="1">
            <a:off x="5389407" y="3103759"/>
            <a:ext cx="1465569" cy="8904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542D4C1-A748-43C1-A5E8-0F1966AA623C}"/>
              </a:ext>
            </a:extLst>
          </p:cNvPr>
          <p:cNvCxnSpPr>
            <a:cxnSpLocks/>
            <a:stCxn id="6" idx="6"/>
            <a:endCxn id="5" idx="2"/>
          </p:cNvCxnSpPr>
          <p:nvPr/>
        </p:nvCxnSpPr>
        <p:spPr>
          <a:xfrm flipV="1">
            <a:off x="2957438" y="2767589"/>
            <a:ext cx="3591297" cy="946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9C7E3239-3AD8-45A8-AE5C-259CFEF97678}"/>
              </a:ext>
            </a:extLst>
          </p:cNvPr>
          <p:cNvCxnSpPr>
            <a:stCxn id="9" idx="1"/>
            <a:endCxn id="6" idx="0"/>
          </p:cNvCxnSpPr>
          <p:nvPr/>
        </p:nvCxnSpPr>
        <p:spPr>
          <a:xfrm flipH="1">
            <a:off x="1706343" y="1358457"/>
            <a:ext cx="3119115" cy="1028346"/>
          </a:xfrm>
          <a:prstGeom prst="straightConnector1">
            <a:avLst/>
          </a:prstGeom>
          <a:ln w="31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5311D67-DBB2-47A2-85A2-5EEA5C659D7E}"/>
              </a:ext>
            </a:extLst>
          </p:cNvPr>
          <p:cNvCxnSpPr>
            <a:cxnSpLocks/>
            <a:stCxn id="10" idx="1"/>
            <a:endCxn id="6" idx="4"/>
          </p:cNvCxnSpPr>
          <p:nvPr/>
        </p:nvCxnSpPr>
        <p:spPr>
          <a:xfrm flipH="1" flipV="1">
            <a:off x="1706343" y="3337633"/>
            <a:ext cx="3119115" cy="1010530"/>
          </a:xfrm>
          <a:prstGeom prst="straightConnector1">
            <a:avLst/>
          </a:prstGeom>
          <a:ln w="31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F25F80B-4CDA-49B9-812F-083ED50481A2}"/>
              </a:ext>
            </a:extLst>
          </p:cNvPr>
          <p:cNvCxnSpPr>
            <a:cxnSpLocks/>
            <a:stCxn id="14" idx="1"/>
            <a:endCxn id="6" idx="6"/>
          </p:cNvCxnSpPr>
          <p:nvPr/>
        </p:nvCxnSpPr>
        <p:spPr>
          <a:xfrm flipH="1">
            <a:off x="2957438" y="1229256"/>
            <a:ext cx="6167851" cy="1632962"/>
          </a:xfrm>
          <a:prstGeom prst="straightConnector1">
            <a:avLst/>
          </a:prstGeom>
          <a:ln w="31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7441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BE91E5A-2B8B-4E16-B3BE-03EA06B97B15}"/>
              </a:ext>
            </a:extLst>
          </p:cNvPr>
          <p:cNvSpPr/>
          <p:nvPr/>
        </p:nvSpPr>
        <p:spPr>
          <a:xfrm>
            <a:off x="6548735" y="2292174"/>
            <a:ext cx="2091141" cy="95083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Stunting3</a:t>
            </a:r>
          </a:p>
        </p:txBody>
      </p:sp>
      <p:sp>
        <p:nvSpPr>
          <p:cNvPr id="6" name="Oval 5">
            <a:extLst>
              <a:ext uri="{FF2B5EF4-FFF2-40B4-BE49-F238E27FC236}">
                <a16:creationId xmlns:a16="http://schemas.microsoft.com/office/drawing/2014/main" id="{E6CC37F6-A445-4AC6-B525-2587EAD5006A}"/>
              </a:ext>
            </a:extLst>
          </p:cNvPr>
          <p:cNvSpPr/>
          <p:nvPr/>
        </p:nvSpPr>
        <p:spPr>
          <a:xfrm>
            <a:off x="455248" y="2386803"/>
            <a:ext cx="2502190" cy="95083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Maternal BMI</a:t>
            </a:r>
          </a:p>
        </p:txBody>
      </p:sp>
      <p:sp>
        <p:nvSpPr>
          <p:cNvPr id="9" name="Rounded Rectangle 35">
            <a:extLst>
              <a:ext uri="{FF2B5EF4-FFF2-40B4-BE49-F238E27FC236}">
                <a16:creationId xmlns:a16="http://schemas.microsoft.com/office/drawing/2014/main" id="{48328D55-A643-4FFD-9BD1-08987A949D52}"/>
              </a:ext>
            </a:extLst>
          </p:cNvPr>
          <p:cNvSpPr/>
          <p:nvPr/>
        </p:nvSpPr>
        <p:spPr>
          <a:xfrm>
            <a:off x="4825458" y="1004471"/>
            <a:ext cx="1127897" cy="707971"/>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ANC</a:t>
            </a:r>
          </a:p>
        </p:txBody>
      </p:sp>
      <p:sp>
        <p:nvSpPr>
          <p:cNvPr id="10" name="Rounded Rectangle 32">
            <a:extLst>
              <a:ext uri="{FF2B5EF4-FFF2-40B4-BE49-F238E27FC236}">
                <a16:creationId xmlns:a16="http://schemas.microsoft.com/office/drawing/2014/main" id="{A8FCDCD0-3057-4746-8D90-0D1E464205A2}"/>
              </a:ext>
            </a:extLst>
          </p:cNvPr>
          <p:cNvSpPr/>
          <p:nvPr/>
        </p:nvSpPr>
        <p:spPr>
          <a:xfrm>
            <a:off x="4825458" y="3994177"/>
            <a:ext cx="1127897" cy="707971"/>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Edu</a:t>
            </a:r>
          </a:p>
        </p:txBody>
      </p:sp>
      <p:sp>
        <p:nvSpPr>
          <p:cNvPr id="13" name="Rounded Rectangle 28">
            <a:extLst>
              <a:ext uri="{FF2B5EF4-FFF2-40B4-BE49-F238E27FC236}">
                <a16:creationId xmlns:a16="http://schemas.microsoft.com/office/drawing/2014/main" id="{18E79F1A-DAF3-4D39-A449-596F187B6EF4}"/>
              </a:ext>
            </a:extLst>
          </p:cNvPr>
          <p:cNvSpPr/>
          <p:nvPr/>
        </p:nvSpPr>
        <p:spPr>
          <a:xfrm>
            <a:off x="8778190" y="3834054"/>
            <a:ext cx="1908860" cy="707971"/>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Morbidity</a:t>
            </a:r>
          </a:p>
        </p:txBody>
      </p:sp>
      <p:sp>
        <p:nvSpPr>
          <p:cNvPr id="14" name="Rounded Rectangle 31">
            <a:extLst>
              <a:ext uri="{FF2B5EF4-FFF2-40B4-BE49-F238E27FC236}">
                <a16:creationId xmlns:a16="http://schemas.microsoft.com/office/drawing/2014/main" id="{22263D59-3539-43E0-8C06-C72428323918}"/>
              </a:ext>
            </a:extLst>
          </p:cNvPr>
          <p:cNvSpPr/>
          <p:nvPr/>
        </p:nvSpPr>
        <p:spPr>
          <a:xfrm>
            <a:off x="9125289" y="875270"/>
            <a:ext cx="1127897" cy="707971"/>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SES</a:t>
            </a:r>
          </a:p>
        </p:txBody>
      </p:sp>
      <p:cxnSp>
        <p:nvCxnSpPr>
          <p:cNvPr id="16" name="Straight Arrow Connector 15">
            <a:extLst>
              <a:ext uri="{FF2B5EF4-FFF2-40B4-BE49-F238E27FC236}">
                <a16:creationId xmlns:a16="http://schemas.microsoft.com/office/drawing/2014/main" id="{8ABDA87C-97D1-4AFD-9D5D-2DFC3B29796D}"/>
              </a:ext>
            </a:extLst>
          </p:cNvPr>
          <p:cNvCxnSpPr>
            <a:cxnSpLocks/>
            <a:stCxn id="14" idx="2"/>
            <a:endCxn id="5" idx="7"/>
          </p:cNvCxnSpPr>
          <p:nvPr/>
        </p:nvCxnSpPr>
        <p:spPr>
          <a:xfrm flipH="1">
            <a:off x="8333635" y="1583241"/>
            <a:ext cx="1355603" cy="848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454DA8-0A78-48D1-9D1A-4C667389826D}"/>
              </a:ext>
            </a:extLst>
          </p:cNvPr>
          <p:cNvCxnSpPr>
            <a:cxnSpLocks/>
            <a:stCxn id="13" idx="0"/>
            <a:endCxn id="5" idx="5"/>
          </p:cNvCxnSpPr>
          <p:nvPr/>
        </p:nvCxnSpPr>
        <p:spPr>
          <a:xfrm flipH="1" flipV="1">
            <a:off x="8333635" y="3103758"/>
            <a:ext cx="1398985" cy="730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F7B8918-5545-466B-A1DD-4D3480112024}"/>
              </a:ext>
            </a:extLst>
          </p:cNvPr>
          <p:cNvCxnSpPr>
            <a:cxnSpLocks/>
            <a:stCxn id="9" idx="2"/>
            <a:endCxn id="5" idx="1"/>
          </p:cNvCxnSpPr>
          <p:nvPr/>
        </p:nvCxnSpPr>
        <p:spPr>
          <a:xfrm>
            <a:off x="5389407" y="1712442"/>
            <a:ext cx="1465569" cy="718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AA14BAB-F0B5-48CB-8510-CDC2C597F4DA}"/>
              </a:ext>
            </a:extLst>
          </p:cNvPr>
          <p:cNvCxnSpPr>
            <a:cxnSpLocks/>
            <a:stCxn id="10" idx="0"/>
            <a:endCxn id="5" idx="3"/>
          </p:cNvCxnSpPr>
          <p:nvPr/>
        </p:nvCxnSpPr>
        <p:spPr>
          <a:xfrm flipV="1">
            <a:off x="5389407" y="3103759"/>
            <a:ext cx="1465569" cy="8904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542D4C1-A748-43C1-A5E8-0F1966AA623C}"/>
              </a:ext>
            </a:extLst>
          </p:cNvPr>
          <p:cNvCxnSpPr>
            <a:cxnSpLocks/>
            <a:stCxn id="6" idx="6"/>
            <a:endCxn id="5" idx="2"/>
          </p:cNvCxnSpPr>
          <p:nvPr/>
        </p:nvCxnSpPr>
        <p:spPr>
          <a:xfrm flipV="1">
            <a:off x="2957438" y="2767589"/>
            <a:ext cx="3591297" cy="946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7461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6858000"/>
          </a:xfrm>
          <a:prstGeom prst="rect">
            <a:avLst/>
          </a:prstGeom>
        </p:spPr>
      </p:pic>
      <p:sp>
        <p:nvSpPr>
          <p:cNvPr id="7" name="Rectangle 6"/>
          <p:cNvSpPr/>
          <p:nvPr/>
        </p:nvSpPr>
        <p:spPr>
          <a:xfrm>
            <a:off x="167148" y="4109885"/>
            <a:ext cx="11916697" cy="230074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Odds of having </a:t>
            </a:r>
            <a:r>
              <a:rPr lang="en-US" sz="2400" dirty="0">
                <a:solidFill>
                  <a:srgbClr val="00B0F0"/>
                </a:solidFill>
                <a:latin typeface="Tahoma" panose="020B0604030504040204" pitchFamily="34" charset="0"/>
                <a:ea typeface="Tahoma" panose="020B0604030504040204" pitchFamily="34" charset="0"/>
                <a:cs typeface="Tahoma" panose="020B0604030504040204" pitchFamily="34" charset="0"/>
              </a:rPr>
              <a:t>moderate stunting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was </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1.60 [</a:t>
            </a:r>
            <a:r>
              <a:rPr lang="en-US" sz="2400" dirty="0" err="1">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mOR</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 1.60 (95% CI: 1.39, 1.85); p-value&lt;0.001]</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time among those mother who were underweight compared with normal BMI whereas the odds of having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severe stunting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was </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1.96 [</a:t>
            </a:r>
            <a:r>
              <a:rPr lang="en-US" sz="2400" dirty="0" err="1">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mOR</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 1.96 (95% CI: 1.62, 2.39); p-value&lt;0.001]</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times </a:t>
            </a:r>
            <a:r>
              <a:rPr lang="en-US" sz="2400" u="sng" dirty="0">
                <a:solidFill>
                  <a:schemeClr val="tx1"/>
                </a:solidFill>
                <a:latin typeface="Tahoma" panose="020B0604030504040204" pitchFamily="34" charset="0"/>
                <a:ea typeface="Tahoma" panose="020B0604030504040204" pitchFamily="34" charset="0"/>
                <a:cs typeface="Tahoma" panose="020B0604030504040204" pitchFamily="34" charset="0"/>
              </a:rPr>
              <a:t>which indicate that </a:t>
            </a:r>
            <a:r>
              <a:rPr lang="en-US" sz="2400" u="sng" dirty="0">
                <a:solidFill>
                  <a:srgbClr val="00B0F0"/>
                </a:solidFill>
                <a:latin typeface="Tahoma" panose="020B0604030504040204" pitchFamily="34" charset="0"/>
                <a:ea typeface="Tahoma" panose="020B0604030504040204" pitchFamily="34" charset="0"/>
                <a:cs typeface="Tahoma" panose="020B0604030504040204" pitchFamily="34" charset="0"/>
              </a:rPr>
              <a:t>moderate and </a:t>
            </a:r>
            <a:r>
              <a:rPr lang="en-US" sz="2400" u="sng" dirty="0">
                <a:solidFill>
                  <a:srgbClr val="FF0000"/>
                </a:solidFill>
                <a:latin typeface="Tahoma" panose="020B0604030504040204" pitchFamily="34" charset="0"/>
                <a:ea typeface="Tahoma" panose="020B0604030504040204" pitchFamily="34" charset="0"/>
                <a:cs typeface="Tahoma" panose="020B0604030504040204" pitchFamily="34" charset="0"/>
              </a:rPr>
              <a:t>severe </a:t>
            </a:r>
            <a:r>
              <a:rPr lang="en-US" sz="2400" u="sng" dirty="0">
                <a:solidFill>
                  <a:schemeClr val="tx1"/>
                </a:solidFill>
                <a:latin typeface="Tahoma" panose="020B0604030504040204" pitchFamily="34" charset="0"/>
                <a:ea typeface="Tahoma" panose="020B0604030504040204" pitchFamily="34" charset="0"/>
                <a:cs typeface="Tahoma" panose="020B0604030504040204" pitchFamily="34" charset="0"/>
              </a:rPr>
              <a:t>stunting of children were significantly associated with maternal underweight</a:t>
            </a:r>
            <a:r>
              <a:rPr lang="en-US" sz="2400" u="sng" dirty="0">
                <a:solidFill>
                  <a:srgbClr val="00B0F0"/>
                </a:solidFill>
                <a:latin typeface="Tahoma" panose="020B0604030504040204" pitchFamily="34" charset="0"/>
                <a:ea typeface="Tahoma" panose="020B0604030504040204" pitchFamily="34" charset="0"/>
                <a:cs typeface="Tahoma" panose="020B0604030504040204" pitchFamily="34" charset="0"/>
              </a:rPr>
              <a:t> </a:t>
            </a:r>
            <a:endParaRPr lang="en-US" sz="2400" u="sng"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900213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469899" y="154452"/>
          <a:ext cx="11079675" cy="6286500"/>
        </p:xfrm>
        <a:graphic>
          <a:graphicData uri="http://schemas.openxmlformats.org/drawingml/2006/table">
            <a:tbl>
              <a:tblPr>
                <a:tableStyleId>{5C22544A-7EE6-4342-B048-85BDC9FD1C3A}</a:tableStyleId>
              </a:tblPr>
              <a:tblGrid>
                <a:gridCol w="752440">
                  <a:extLst>
                    <a:ext uri="{9D8B030D-6E8A-4147-A177-3AD203B41FA5}">
                      <a16:colId xmlns:a16="http://schemas.microsoft.com/office/drawing/2014/main" val="695350399"/>
                    </a:ext>
                  </a:extLst>
                </a:gridCol>
                <a:gridCol w="2990947">
                  <a:extLst>
                    <a:ext uri="{9D8B030D-6E8A-4147-A177-3AD203B41FA5}">
                      <a16:colId xmlns:a16="http://schemas.microsoft.com/office/drawing/2014/main" val="3458561769"/>
                    </a:ext>
                  </a:extLst>
                </a:gridCol>
                <a:gridCol w="2520674">
                  <a:extLst>
                    <a:ext uri="{9D8B030D-6E8A-4147-A177-3AD203B41FA5}">
                      <a16:colId xmlns:a16="http://schemas.microsoft.com/office/drawing/2014/main" val="439460491"/>
                    </a:ext>
                  </a:extLst>
                </a:gridCol>
                <a:gridCol w="1147470">
                  <a:extLst>
                    <a:ext uri="{9D8B030D-6E8A-4147-A177-3AD203B41FA5}">
                      <a16:colId xmlns:a16="http://schemas.microsoft.com/office/drawing/2014/main" val="4181029106"/>
                    </a:ext>
                  </a:extLst>
                </a:gridCol>
                <a:gridCol w="2520674">
                  <a:extLst>
                    <a:ext uri="{9D8B030D-6E8A-4147-A177-3AD203B41FA5}">
                      <a16:colId xmlns:a16="http://schemas.microsoft.com/office/drawing/2014/main" val="3042745427"/>
                    </a:ext>
                  </a:extLst>
                </a:gridCol>
                <a:gridCol w="1147470">
                  <a:extLst>
                    <a:ext uri="{9D8B030D-6E8A-4147-A177-3AD203B41FA5}">
                      <a16:colId xmlns:a16="http://schemas.microsoft.com/office/drawing/2014/main" val="4022631178"/>
                    </a:ext>
                  </a:extLst>
                </a:gridCol>
              </a:tblGrid>
              <a:tr h="289809">
                <a:tc gridSpan="6">
                  <a:txBody>
                    <a:bodyPr/>
                    <a:lstStyle/>
                    <a:p>
                      <a:pPr algn="l" fontAlgn="b"/>
                      <a:r>
                        <a:rPr lang="en-US" sz="2000" b="1" u="none" strike="noStrike" dirty="0">
                          <a:solidFill>
                            <a:srgbClr val="00B0F0"/>
                          </a:solidFill>
                          <a:effectLst/>
                          <a:latin typeface="Tahoma" panose="020B0604030504040204" pitchFamily="34" charset="0"/>
                          <a:ea typeface="Tahoma" panose="020B0604030504040204" pitchFamily="34" charset="0"/>
                          <a:cs typeface="Tahoma" panose="020B0604030504040204" pitchFamily="34" charset="0"/>
                        </a:rPr>
                        <a:t>Moderate</a:t>
                      </a:r>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 stunting Compared with non-stunting</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16394921"/>
                  </a:ext>
                </a:extLst>
              </a:tr>
              <a:tr h="289809">
                <a:tc gridSpan="2">
                  <a:txBody>
                    <a:bodyPr/>
                    <a:lstStyle/>
                    <a:p>
                      <a:pPr algn="l" fontAlgn="b"/>
                      <a:endParaRPr lang="en-US" sz="2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OR (95% CI)</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p-value</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aOR</a:t>
                      </a:r>
                      <a:r>
                        <a:rPr lang="en-US" sz="2000" b="1"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 (95% CI)</a:t>
                      </a:r>
                      <a:endParaRPr lang="en-US" sz="2000" b="1"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p-value</a:t>
                      </a:r>
                      <a:endParaRPr lang="en-US" sz="2000" b="1"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9243280"/>
                  </a:ext>
                </a:extLst>
              </a:tr>
              <a:tr h="289809">
                <a:tc gridSpan="2">
                  <a:txBody>
                    <a:bodyPr/>
                    <a:lstStyle/>
                    <a:p>
                      <a:pPr algn="l" fontAlgn="b"/>
                      <a:r>
                        <a:rPr lang="en-US" sz="2000" u="none" strike="noStrike" dirty="0">
                          <a:effectLst/>
                          <a:latin typeface="Tahoma" panose="020B0604030504040204" pitchFamily="34" charset="0"/>
                          <a:ea typeface="Tahoma" panose="020B0604030504040204" pitchFamily="34" charset="0"/>
                          <a:cs typeface="Tahoma" panose="020B0604030504040204" pitchFamily="34" charset="0"/>
                        </a:rPr>
                        <a:t>Maternal Underweight</a:t>
                      </a:r>
                      <a:endPar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9374156"/>
                  </a:ext>
                </a:extLst>
              </a:tr>
              <a:tr h="289809">
                <a:tc>
                  <a:txBody>
                    <a:bodyPr/>
                    <a:lstStyle/>
                    <a:p>
                      <a:pPr algn="l" fontAlgn="b"/>
                      <a:endParaRPr lang="en-US" sz="2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effectLst/>
                          <a:latin typeface="Tahoma" panose="020B0604030504040204" pitchFamily="34" charset="0"/>
                          <a:ea typeface="Tahoma" panose="020B0604030504040204" pitchFamily="34" charset="0"/>
                          <a:cs typeface="Tahoma" panose="020B0604030504040204" pitchFamily="34" charset="0"/>
                        </a:rPr>
                        <a:t>Normal</a:t>
                      </a:r>
                      <a:endParaRPr lang="en-US" sz="2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8379485"/>
                  </a:ext>
                </a:extLst>
              </a:tr>
              <a:tr h="289809">
                <a:tc>
                  <a:txBody>
                    <a:bodyPr/>
                    <a:lstStyle/>
                    <a:p>
                      <a:pPr algn="l" fontAlgn="b"/>
                      <a:endParaRPr lang="en-US" sz="2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effectLst/>
                          <a:latin typeface="Tahoma" panose="020B0604030504040204" pitchFamily="34" charset="0"/>
                          <a:ea typeface="Tahoma" panose="020B0604030504040204" pitchFamily="34" charset="0"/>
                          <a:cs typeface="Tahoma" panose="020B0604030504040204" pitchFamily="34" charset="0"/>
                        </a:rPr>
                        <a:t>Underweight</a:t>
                      </a:r>
                      <a:endParaRPr lang="en-US" sz="2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effectLst/>
                          <a:latin typeface="Tahoma" panose="020B0604030504040204" pitchFamily="34" charset="0"/>
                          <a:ea typeface="Tahoma" panose="020B0604030504040204" pitchFamily="34" charset="0"/>
                          <a:cs typeface="Tahoma" panose="020B0604030504040204" pitchFamily="34" charset="0"/>
                        </a:rPr>
                        <a:t>1.61 (1.39, 1.85)</a:t>
                      </a:r>
                      <a:endPar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1.34 (1.16, 1.56)</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6708993"/>
                  </a:ext>
                </a:extLst>
              </a:tr>
              <a:tr h="289809">
                <a:tc gridSpan="2">
                  <a:txBody>
                    <a:bodyPr/>
                    <a:lstStyle/>
                    <a:p>
                      <a:pPr algn="l"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ANC</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263989"/>
                  </a:ext>
                </a:extLst>
              </a:tr>
              <a:tr h="289809">
                <a:tc>
                  <a:txBody>
                    <a:bodyPr/>
                    <a:lstStyle/>
                    <a:p>
                      <a:pPr algn="l"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Yes</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478764"/>
                  </a:ext>
                </a:extLst>
              </a:tr>
              <a:tr h="289809">
                <a:tc>
                  <a:txBody>
                    <a:bodyPr/>
                    <a:lstStyle/>
                    <a:p>
                      <a:pPr algn="l"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No</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1.41 (1.24, 1.60)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1.14 (1.00, 1.31)</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0.049</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9702562"/>
                  </a:ext>
                </a:extLst>
              </a:tr>
              <a:tr h="289809">
                <a:tc gridSpan="2">
                  <a:txBody>
                    <a:bodyPr/>
                    <a:lstStyle/>
                    <a:p>
                      <a:pPr algn="l"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Having fever</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3448015"/>
                  </a:ext>
                </a:extLst>
              </a:tr>
              <a:tr h="289809">
                <a:tc>
                  <a:txBody>
                    <a:bodyPr/>
                    <a:lstStyle/>
                    <a:p>
                      <a:pPr algn="l"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No</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0740091"/>
                  </a:ext>
                </a:extLst>
              </a:tr>
              <a:tr h="289809">
                <a:tc>
                  <a:txBody>
                    <a:bodyPr/>
                    <a:lstStyle/>
                    <a:p>
                      <a:pPr algn="l"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Yes</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1.07 (0.96, 1.20)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0.237</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1.04 (0.92, 1.17)</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0.527</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6909875"/>
                  </a:ext>
                </a:extLst>
              </a:tr>
              <a:tr h="289809">
                <a:tc gridSpan="2">
                  <a:txBody>
                    <a:bodyPr/>
                    <a:lstStyle/>
                    <a:p>
                      <a:pPr algn="l"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Education</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9902469"/>
                  </a:ext>
                </a:extLst>
              </a:tr>
              <a:tr h="289809">
                <a:tc>
                  <a:txBody>
                    <a:bodyPr/>
                    <a:lstStyle/>
                    <a:p>
                      <a:pPr algn="l"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Secondary/above</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1493658"/>
                  </a:ext>
                </a:extLst>
              </a:tr>
              <a:tr h="289809">
                <a:tc>
                  <a:txBody>
                    <a:bodyPr/>
                    <a:lstStyle/>
                    <a:p>
                      <a:pPr algn="l"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Below secondary</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1.70 (1.52, 1.90)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1.33 (1.18, 1.50)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1063214"/>
                  </a:ext>
                </a:extLst>
              </a:tr>
              <a:tr h="289809">
                <a:tc gridSpan="2">
                  <a:txBody>
                    <a:bodyPr/>
                    <a:lstStyle/>
                    <a:p>
                      <a:pPr algn="l"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Wealth index</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874169"/>
                  </a:ext>
                </a:extLst>
              </a:tr>
              <a:tr h="289809">
                <a:tc>
                  <a:txBody>
                    <a:bodyPr/>
                    <a:lstStyle/>
                    <a:p>
                      <a:pPr algn="l"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Richest</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0831142"/>
                  </a:ext>
                </a:extLst>
              </a:tr>
              <a:tr h="289809">
                <a:tc>
                  <a:txBody>
                    <a:bodyPr/>
                    <a:lstStyle/>
                    <a:p>
                      <a:pPr algn="l"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Poorest</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3.03 (2.52, 3.64)</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2.39 (1.96, 2.92)</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2531007"/>
                  </a:ext>
                </a:extLst>
              </a:tr>
              <a:tr h="289809">
                <a:tc>
                  <a:txBody>
                    <a:bodyPr/>
                    <a:lstStyle/>
                    <a:p>
                      <a:pPr algn="l"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Poorer</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2.83 (2.34, 3.41)</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2.38 (1.96, 2.90)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0793866"/>
                  </a:ext>
                </a:extLst>
              </a:tr>
              <a:tr h="289809">
                <a:tc>
                  <a:txBody>
                    <a:bodyPr/>
                    <a:lstStyle/>
                    <a:p>
                      <a:pPr algn="l"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Middle</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2.10 (1.73, 2.56)</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1.87 (1.53, 2.28)</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9648654"/>
                  </a:ext>
                </a:extLst>
              </a:tr>
              <a:tr h="289809">
                <a:tc>
                  <a:txBody>
                    <a:bodyPr/>
                    <a:lstStyle/>
                    <a:p>
                      <a:pPr algn="l"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Richer</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1.78 (1.47, 2.17)</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1.63 (1.34, 1.99)</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294522"/>
                  </a:ext>
                </a:extLst>
              </a:tr>
            </a:tbl>
          </a:graphicData>
        </a:graphic>
      </p:graphicFrame>
    </p:spTree>
    <p:extLst>
      <p:ext uri="{BB962C8B-B14F-4D97-AF65-F5344CB8AC3E}">
        <p14:creationId xmlns:p14="http://schemas.microsoft.com/office/powerpoint/2010/main" val="288216179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38113" y="237220"/>
          <a:ext cx="11853887" cy="6286500"/>
        </p:xfrm>
        <a:graphic>
          <a:graphicData uri="http://schemas.openxmlformats.org/drawingml/2006/table">
            <a:tbl>
              <a:tblPr>
                <a:tableStyleId>{5C22544A-7EE6-4342-B048-85BDC9FD1C3A}</a:tableStyleId>
              </a:tblPr>
              <a:tblGrid>
                <a:gridCol w="805018">
                  <a:extLst>
                    <a:ext uri="{9D8B030D-6E8A-4147-A177-3AD203B41FA5}">
                      <a16:colId xmlns:a16="http://schemas.microsoft.com/office/drawing/2014/main" val="1141948409"/>
                    </a:ext>
                  </a:extLst>
                </a:gridCol>
                <a:gridCol w="3199945">
                  <a:extLst>
                    <a:ext uri="{9D8B030D-6E8A-4147-A177-3AD203B41FA5}">
                      <a16:colId xmlns:a16="http://schemas.microsoft.com/office/drawing/2014/main" val="2371155845"/>
                    </a:ext>
                  </a:extLst>
                </a:gridCol>
                <a:gridCol w="2696810">
                  <a:extLst>
                    <a:ext uri="{9D8B030D-6E8A-4147-A177-3AD203B41FA5}">
                      <a16:colId xmlns:a16="http://schemas.microsoft.com/office/drawing/2014/main" val="1129669109"/>
                    </a:ext>
                  </a:extLst>
                </a:gridCol>
                <a:gridCol w="1227652">
                  <a:extLst>
                    <a:ext uri="{9D8B030D-6E8A-4147-A177-3AD203B41FA5}">
                      <a16:colId xmlns:a16="http://schemas.microsoft.com/office/drawing/2014/main" val="3142098387"/>
                    </a:ext>
                  </a:extLst>
                </a:gridCol>
                <a:gridCol w="2696810">
                  <a:extLst>
                    <a:ext uri="{9D8B030D-6E8A-4147-A177-3AD203B41FA5}">
                      <a16:colId xmlns:a16="http://schemas.microsoft.com/office/drawing/2014/main" val="3075297397"/>
                    </a:ext>
                  </a:extLst>
                </a:gridCol>
                <a:gridCol w="1227652">
                  <a:extLst>
                    <a:ext uri="{9D8B030D-6E8A-4147-A177-3AD203B41FA5}">
                      <a16:colId xmlns:a16="http://schemas.microsoft.com/office/drawing/2014/main" val="1361789306"/>
                    </a:ext>
                  </a:extLst>
                </a:gridCol>
              </a:tblGrid>
              <a:tr h="82296">
                <a:tc gridSpan="6">
                  <a:txBody>
                    <a:bodyPr/>
                    <a:lstStyle/>
                    <a:p>
                      <a:pPr algn="l" fontAlgn="b"/>
                      <a:r>
                        <a:rPr lang="en-US" sz="2000" b="1"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rPr>
                        <a:t>Severe</a:t>
                      </a:r>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 stunting Compared with non-stunting</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70021376"/>
                  </a:ext>
                </a:extLst>
              </a:tr>
              <a:tr h="82296">
                <a:tc gridSpan="2">
                  <a:txBody>
                    <a:bodyPr/>
                    <a:lstStyle/>
                    <a:p>
                      <a:pPr algn="l" fontAlgn="b"/>
                      <a:endPar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OR (95% CI)</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p-value</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aOR</a:t>
                      </a:r>
                      <a:r>
                        <a:rPr lang="en-US" sz="2000" b="1"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 (95% CI)</a:t>
                      </a:r>
                      <a:endParaRPr lang="en-US" sz="2000" b="1"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p-value</a:t>
                      </a:r>
                      <a:endParaRPr lang="en-US" sz="2000" b="1"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6914711"/>
                  </a:ext>
                </a:extLst>
              </a:tr>
              <a:tr h="82296">
                <a:tc gridSpan="2">
                  <a:txBody>
                    <a:bodyPr/>
                    <a:lstStyle/>
                    <a:p>
                      <a:pPr algn="l" fontAlgn="b"/>
                      <a:r>
                        <a:rPr lang="en-US" sz="2000" u="none" strike="noStrike" dirty="0">
                          <a:effectLst/>
                          <a:latin typeface="Tahoma" panose="020B0604030504040204" pitchFamily="34" charset="0"/>
                          <a:ea typeface="Tahoma" panose="020B0604030504040204" pitchFamily="34" charset="0"/>
                          <a:cs typeface="Tahoma" panose="020B0604030504040204" pitchFamily="34" charset="0"/>
                        </a:rPr>
                        <a:t>Maternal Underweight</a:t>
                      </a:r>
                      <a:endPar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solidFill>
                          <a:schemeClr val="bg1"/>
                        </a:solidFil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bg1"/>
                        </a:solidFil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1857751"/>
                  </a:ext>
                </a:extLst>
              </a:tr>
              <a:tr h="82296">
                <a:tc>
                  <a:txBody>
                    <a:bodyPr/>
                    <a:lstStyle/>
                    <a:p>
                      <a:pPr algn="l" fontAlgn="b"/>
                      <a:endParaRPr lang="en-US" sz="2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effectLst/>
                          <a:latin typeface="Tahoma" panose="020B0604030504040204" pitchFamily="34" charset="0"/>
                          <a:ea typeface="Tahoma" panose="020B0604030504040204" pitchFamily="34" charset="0"/>
                          <a:cs typeface="Tahoma" panose="020B0604030504040204" pitchFamily="34" charset="0"/>
                        </a:rPr>
                        <a:t>Normal</a:t>
                      </a:r>
                      <a:endParaRPr lang="en-US" sz="2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7225822"/>
                  </a:ext>
                </a:extLst>
              </a:tr>
              <a:tr h="82296">
                <a:tc>
                  <a:txBody>
                    <a:bodyPr/>
                    <a:lstStyle/>
                    <a:p>
                      <a:pPr algn="l" fontAlgn="b"/>
                      <a:endParaRPr lang="en-US" sz="2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effectLst/>
                          <a:latin typeface="Tahoma" panose="020B0604030504040204" pitchFamily="34" charset="0"/>
                          <a:ea typeface="Tahoma" panose="020B0604030504040204" pitchFamily="34" charset="0"/>
                          <a:cs typeface="Tahoma" panose="020B0604030504040204" pitchFamily="34" charset="0"/>
                        </a:rPr>
                        <a:t>Underweight</a:t>
                      </a:r>
                      <a:endParaRPr lang="en-US" sz="2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effectLst/>
                          <a:latin typeface="Tahoma" panose="020B0604030504040204" pitchFamily="34" charset="0"/>
                          <a:ea typeface="Tahoma" panose="020B0604030504040204" pitchFamily="34" charset="0"/>
                          <a:cs typeface="Tahoma" panose="020B0604030504040204" pitchFamily="34" charset="0"/>
                        </a:rPr>
                        <a:t>1.97 (1.62, 2.39)</a:t>
                      </a:r>
                      <a:endParaRPr lang="en-US" sz="2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1.54 (1.26, 1.88)</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162552"/>
                  </a:ext>
                </a:extLst>
              </a:tr>
              <a:tr h="82296">
                <a:tc gridSpan="2">
                  <a:txBody>
                    <a:bodyPr/>
                    <a:lstStyle/>
                    <a:p>
                      <a:pPr algn="l"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ANC</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5948836"/>
                  </a:ext>
                </a:extLst>
              </a:tr>
              <a:tr h="82296">
                <a:tc>
                  <a:txBody>
                    <a:bodyPr/>
                    <a:lstStyle/>
                    <a:p>
                      <a:pPr algn="l"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Yes</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42659"/>
                  </a:ext>
                </a:extLst>
              </a:tr>
              <a:tr h="82296">
                <a:tc>
                  <a:txBody>
                    <a:bodyPr/>
                    <a:lstStyle/>
                    <a:p>
                      <a:pPr algn="l"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No</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1.6 (1.32, 1.94)</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1.15 (0.94, 1.4)</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0.187</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4191746"/>
                  </a:ext>
                </a:extLst>
              </a:tr>
              <a:tr h="82296">
                <a:tc gridSpan="2">
                  <a:txBody>
                    <a:bodyPr/>
                    <a:lstStyle/>
                    <a:p>
                      <a:pPr algn="l"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Having fever</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2234628"/>
                  </a:ext>
                </a:extLst>
              </a:tr>
              <a:tr h="82296">
                <a:tc>
                  <a:txBody>
                    <a:bodyPr/>
                    <a:lstStyle/>
                    <a:p>
                      <a:pPr algn="l"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No</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62037"/>
                  </a:ext>
                </a:extLst>
              </a:tr>
              <a:tr h="82296">
                <a:tc>
                  <a:txBody>
                    <a:bodyPr/>
                    <a:lstStyle/>
                    <a:p>
                      <a:pPr algn="l"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Yes</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1.06 (0.9, 1.25)</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0.508</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1.02 (0.86, 1.2)</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0.848</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5653601"/>
                  </a:ext>
                </a:extLst>
              </a:tr>
              <a:tr h="82296">
                <a:tc gridSpan="2">
                  <a:txBody>
                    <a:bodyPr/>
                    <a:lstStyle/>
                    <a:p>
                      <a:pPr algn="l"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Education</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8871146"/>
                  </a:ext>
                </a:extLst>
              </a:tr>
              <a:tr h="82296">
                <a:tc>
                  <a:txBody>
                    <a:bodyPr/>
                    <a:lstStyle/>
                    <a:p>
                      <a:pPr algn="l"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Secondary/above</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9748163"/>
                  </a:ext>
                </a:extLst>
              </a:tr>
              <a:tr h="82296">
                <a:tc>
                  <a:txBody>
                    <a:bodyPr/>
                    <a:lstStyle/>
                    <a:p>
                      <a:pPr algn="l"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Below secondary</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2.57 (2.2, 3.01)</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1.91 (1.61, 2.26)</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3577300"/>
                  </a:ext>
                </a:extLst>
              </a:tr>
              <a:tr h="82296">
                <a:tc gridSpan="2">
                  <a:txBody>
                    <a:bodyPr/>
                    <a:lstStyle/>
                    <a:p>
                      <a:pPr algn="l"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Wealth index</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798912"/>
                  </a:ext>
                </a:extLst>
              </a:tr>
              <a:tr h="82296">
                <a:tc>
                  <a:txBody>
                    <a:bodyPr/>
                    <a:lstStyle/>
                    <a:p>
                      <a:pPr algn="l"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Richest</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983950"/>
                  </a:ext>
                </a:extLst>
              </a:tr>
              <a:tr h="82296">
                <a:tc>
                  <a:txBody>
                    <a:bodyPr/>
                    <a:lstStyle/>
                    <a:p>
                      <a:pPr algn="l"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Poorest</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4.41 (3.31, 5.89)</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2.80 (2.06, 3.82)</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1658422"/>
                  </a:ext>
                </a:extLst>
              </a:tr>
              <a:tr h="82296">
                <a:tc>
                  <a:txBody>
                    <a:bodyPr/>
                    <a:lstStyle/>
                    <a:p>
                      <a:pPr algn="l"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Poorer</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3.84 (2.86, 5.16)</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2.76 (2.03, 3.75)</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144171"/>
                  </a:ext>
                </a:extLst>
              </a:tr>
              <a:tr h="82296">
                <a:tc>
                  <a:txBody>
                    <a:bodyPr/>
                    <a:lstStyle/>
                    <a:p>
                      <a:pPr algn="l"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Middle</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2.37 (1.73, 3.25)</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1.92 (1.39, 2.64)</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9333443"/>
                  </a:ext>
                </a:extLst>
              </a:tr>
              <a:tr h="82296">
                <a:tc>
                  <a:txBody>
                    <a:bodyPr/>
                    <a:lstStyle/>
                    <a:p>
                      <a:pPr algn="l"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Richer</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1.96 (1.43, 2.69)</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1.66 (1.20, 2.29)</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0.002</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7279069"/>
                  </a:ext>
                </a:extLst>
              </a:tr>
            </a:tbl>
          </a:graphicData>
        </a:graphic>
      </p:graphicFrame>
    </p:spTree>
    <p:extLst>
      <p:ext uri="{BB962C8B-B14F-4D97-AF65-F5344CB8AC3E}">
        <p14:creationId xmlns:p14="http://schemas.microsoft.com/office/powerpoint/2010/main" val="496152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3" name="Group 32"/>
          <p:cNvGrpSpPr/>
          <p:nvPr/>
        </p:nvGrpSpPr>
        <p:grpSpPr>
          <a:xfrm>
            <a:off x="1981200" y="152400"/>
            <a:ext cx="7848600" cy="3429000"/>
            <a:chOff x="457200" y="152400"/>
            <a:chExt cx="7848600" cy="3429000"/>
          </a:xfrm>
        </p:grpSpPr>
        <p:grpSp>
          <p:nvGrpSpPr>
            <p:cNvPr id="34" name="Group 29"/>
            <p:cNvGrpSpPr/>
            <p:nvPr/>
          </p:nvGrpSpPr>
          <p:grpSpPr>
            <a:xfrm>
              <a:off x="4800600" y="152400"/>
              <a:ext cx="3505200" cy="3429000"/>
              <a:chOff x="609600" y="2257785"/>
              <a:chExt cx="3505200" cy="3990624"/>
            </a:xfrm>
          </p:grpSpPr>
          <p:grpSp>
            <p:nvGrpSpPr>
              <p:cNvPr id="76" name="Group 26"/>
              <p:cNvGrpSpPr/>
              <p:nvPr/>
            </p:nvGrpSpPr>
            <p:grpSpPr>
              <a:xfrm>
                <a:off x="1600200" y="2257785"/>
                <a:ext cx="1309511" cy="1447809"/>
                <a:chOff x="8218311" y="98776"/>
                <a:chExt cx="1783644" cy="1872903"/>
              </a:xfrm>
            </p:grpSpPr>
            <p:sp>
              <p:nvSpPr>
                <p:cNvPr id="87" name="Rounded Rectangle 18"/>
                <p:cNvSpPr/>
                <p:nvPr/>
              </p:nvSpPr>
              <p:spPr>
                <a:xfrm>
                  <a:off x="8218311" y="98776"/>
                  <a:ext cx="1783644" cy="1872903"/>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87"/>
                <p:cNvPicPr>
                  <a:picLocks noChangeAspect="1"/>
                </p:cNvPicPr>
                <p:nvPr/>
              </p:nvPicPr>
              <p:blipFill rotWithShape="1">
                <a:blip r:embed="rId2" cstate="print">
                  <a:extLst>
                    <a:ext uri="{28A0092B-C50C-407E-A947-70E740481C1C}">
                      <a14:useLocalDpi xmlns:a14="http://schemas.microsoft.com/office/drawing/2010/main" val="0"/>
                    </a:ext>
                  </a:extLst>
                </a:blip>
                <a:srcRect l="47456" t="24643" r="2117" b="15330"/>
                <a:stretch/>
              </p:blipFill>
              <p:spPr>
                <a:xfrm>
                  <a:off x="8297335" y="225774"/>
                  <a:ext cx="1636887" cy="1592010"/>
                </a:xfrm>
                <a:prstGeom prst="rect">
                  <a:avLst/>
                </a:prstGeom>
              </p:spPr>
            </p:pic>
          </p:grpSp>
          <p:grpSp>
            <p:nvGrpSpPr>
              <p:cNvPr id="77" name="Group 60"/>
              <p:cNvGrpSpPr/>
              <p:nvPr/>
            </p:nvGrpSpPr>
            <p:grpSpPr>
              <a:xfrm>
                <a:off x="609600" y="3705594"/>
                <a:ext cx="3505200" cy="2542815"/>
                <a:chOff x="609600" y="3705594"/>
                <a:chExt cx="3505200" cy="2542815"/>
              </a:xfrm>
            </p:grpSpPr>
            <p:grpSp>
              <p:nvGrpSpPr>
                <p:cNvPr id="78" name="Group 33"/>
                <p:cNvGrpSpPr/>
                <p:nvPr/>
              </p:nvGrpSpPr>
              <p:grpSpPr>
                <a:xfrm>
                  <a:off x="609600" y="4800600"/>
                  <a:ext cx="1309511" cy="1447809"/>
                  <a:chOff x="3581400" y="4343400"/>
                  <a:chExt cx="1309511" cy="1447809"/>
                </a:xfrm>
              </p:grpSpPr>
              <p:sp>
                <p:nvSpPr>
                  <p:cNvPr id="84" name="Rounded Rectangle 18"/>
                  <p:cNvSpPr/>
                  <p:nvPr/>
                </p:nvSpPr>
                <p:spPr>
                  <a:xfrm>
                    <a:off x="3581400" y="4343400"/>
                    <a:ext cx="1309511" cy="1447809"/>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descr="1811485141599778122-512.png"/>
                  <p:cNvPicPr>
                    <a:picLocks noChangeAspect="1"/>
                  </p:cNvPicPr>
                  <p:nvPr/>
                </p:nvPicPr>
                <p:blipFill>
                  <a:blip r:embed="rId3" cstate="print"/>
                  <a:stretch>
                    <a:fillRect/>
                  </a:stretch>
                </p:blipFill>
                <p:spPr>
                  <a:xfrm>
                    <a:off x="3733800" y="4572000"/>
                    <a:ext cx="990600" cy="990600"/>
                  </a:xfrm>
                  <a:prstGeom prst="rect">
                    <a:avLst/>
                  </a:prstGeom>
                </p:spPr>
              </p:pic>
              <p:cxnSp>
                <p:nvCxnSpPr>
                  <p:cNvPr id="86" name="Straight Connector 85"/>
                  <p:cNvCxnSpPr/>
                  <p:nvPr/>
                </p:nvCxnSpPr>
                <p:spPr>
                  <a:xfrm flipV="1">
                    <a:off x="3657600" y="4419600"/>
                    <a:ext cx="1143000" cy="1295400"/>
                  </a:xfrm>
                  <a:prstGeom prst="line">
                    <a:avLst/>
                  </a:prstGeom>
                  <a:ln w="762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9" name="Group 34"/>
                <p:cNvGrpSpPr/>
                <p:nvPr/>
              </p:nvGrpSpPr>
              <p:grpSpPr>
                <a:xfrm>
                  <a:off x="2805289" y="4800600"/>
                  <a:ext cx="1309511" cy="1447809"/>
                  <a:chOff x="5562600" y="4343400"/>
                  <a:chExt cx="1309511" cy="1447809"/>
                </a:xfrm>
              </p:grpSpPr>
              <p:sp>
                <p:nvSpPr>
                  <p:cNvPr id="82" name="Rounded Rectangle 18"/>
                  <p:cNvSpPr/>
                  <p:nvPr/>
                </p:nvSpPr>
                <p:spPr>
                  <a:xfrm>
                    <a:off x="5562600" y="4343400"/>
                    <a:ext cx="1309511" cy="14478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descr="1811485141599778122-512.png"/>
                  <p:cNvPicPr>
                    <a:picLocks noChangeAspect="1"/>
                  </p:cNvPicPr>
                  <p:nvPr/>
                </p:nvPicPr>
                <p:blipFill>
                  <a:blip r:embed="rId3" cstate="print"/>
                  <a:stretch>
                    <a:fillRect/>
                  </a:stretch>
                </p:blipFill>
                <p:spPr>
                  <a:xfrm>
                    <a:off x="5715000" y="4572000"/>
                    <a:ext cx="990600" cy="990600"/>
                  </a:xfrm>
                  <a:prstGeom prst="rect">
                    <a:avLst/>
                  </a:prstGeom>
                </p:spPr>
              </p:pic>
            </p:grpSp>
            <p:cxnSp>
              <p:nvCxnSpPr>
                <p:cNvPr id="80" name="Straight Arrow Connector 79"/>
                <p:cNvCxnSpPr>
                  <a:stCxn id="87" idx="2"/>
                  <a:endCxn id="84" idx="0"/>
                </p:cNvCxnSpPr>
                <p:nvPr/>
              </p:nvCxnSpPr>
              <p:spPr>
                <a:xfrm flipH="1">
                  <a:off x="1264356" y="3705594"/>
                  <a:ext cx="990600" cy="1095006"/>
                </a:xfrm>
                <a:prstGeom prst="straightConnector1">
                  <a:avLst/>
                </a:prstGeom>
                <a:ln w="76200">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87" idx="2"/>
                  <a:endCxn id="82" idx="0"/>
                </p:cNvCxnSpPr>
                <p:nvPr/>
              </p:nvCxnSpPr>
              <p:spPr>
                <a:xfrm>
                  <a:off x="2254956" y="3705594"/>
                  <a:ext cx="1205089" cy="1095006"/>
                </a:xfrm>
                <a:prstGeom prst="straightConnector1">
                  <a:avLst/>
                </a:prstGeom>
                <a:ln w="76200">
                  <a:solidFill>
                    <a:srgbClr val="00B050"/>
                  </a:solidFill>
                  <a:tailEnd type="stealth"/>
                </a:ln>
              </p:spPr>
              <p:style>
                <a:lnRef idx="1">
                  <a:schemeClr val="accent1"/>
                </a:lnRef>
                <a:fillRef idx="0">
                  <a:schemeClr val="accent1"/>
                </a:fillRef>
                <a:effectRef idx="0">
                  <a:schemeClr val="accent1"/>
                </a:effectRef>
                <a:fontRef idx="minor">
                  <a:schemeClr val="tx1"/>
                </a:fontRef>
              </p:style>
            </p:cxnSp>
          </p:grpSp>
        </p:grpSp>
        <p:grpSp>
          <p:nvGrpSpPr>
            <p:cNvPr id="63" name="Group 21"/>
            <p:cNvGrpSpPr/>
            <p:nvPr/>
          </p:nvGrpSpPr>
          <p:grpSpPr>
            <a:xfrm>
              <a:off x="1433689" y="152400"/>
              <a:ext cx="1309511" cy="1244050"/>
              <a:chOff x="3386667" y="633224"/>
              <a:chExt cx="1783644" cy="1872903"/>
            </a:xfrm>
          </p:grpSpPr>
          <p:sp>
            <p:nvSpPr>
              <p:cNvPr id="74" name="Rounded Rectangle 73"/>
              <p:cNvSpPr/>
              <p:nvPr/>
            </p:nvSpPr>
            <p:spPr>
              <a:xfrm>
                <a:off x="3386667" y="633224"/>
                <a:ext cx="1783644" cy="187290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rotWithShape="1">
              <a:blip r:embed="rId4" cstate="print">
                <a:extLst>
                  <a:ext uri="{28A0092B-C50C-407E-A947-70E740481C1C}">
                    <a14:useLocalDpi xmlns:a14="http://schemas.microsoft.com/office/drawing/2010/main" val="0"/>
                  </a:ext>
                </a:extLst>
              </a:blip>
              <a:srcRect l="11276" t="24643" r="49808" b="15330"/>
              <a:stretch/>
            </p:blipFill>
            <p:spPr>
              <a:xfrm>
                <a:off x="3668892" y="667090"/>
                <a:ext cx="1444975" cy="1669709"/>
              </a:xfrm>
              <a:prstGeom prst="rect">
                <a:avLst/>
              </a:prstGeom>
              <a:ln>
                <a:noFill/>
              </a:ln>
            </p:spPr>
          </p:pic>
        </p:grpSp>
        <p:grpSp>
          <p:nvGrpSpPr>
            <p:cNvPr id="64" name="Group 59"/>
            <p:cNvGrpSpPr/>
            <p:nvPr/>
          </p:nvGrpSpPr>
          <p:grpSpPr>
            <a:xfrm>
              <a:off x="457200" y="1396450"/>
              <a:ext cx="3505200" cy="2184950"/>
              <a:chOff x="5181600" y="3705594"/>
              <a:chExt cx="3505200" cy="2542815"/>
            </a:xfrm>
          </p:grpSpPr>
          <p:grpSp>
            <p:nvGrpSpPr>
              <p:cNvPr id="65" name="Group 50"/>
              <p:cNvGrpSpPr/>
              <p:nvPr/>
            </p:nvGrpSpPr>
            <p:grpSpPr>
              <a:xfrm>
                <a:off x="5181600" y="4800600"/>
                <a:ext cx="1309511" cy="1447809"/>
                <a:chOff x="3581400" y="4343400"/>
                <a:chExt cx="1309511" cy="1447809"/>
              </a:xfrm>
            </p:grpSpPr>
            <p:sp>
              <p:nvSpPr>
                <p:cNvPr id="71" name="Rounded Rectangle 18"/>
                <p:cNvSpPr/>
                <p:nvPr/>
              </p:nvSpPr>
              <p:spPr>
                <a:xfrm>
                  <a:off x="3581400" y="4343400"/>
                  <a:ext cx="1309511" cy="1447809"/>
                </a:xfrm>
                <a:prstGeom prst="roundRect">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1811485141599778122-512.png"/>
                <p:cNvPicPr>
                  <a:picLocks noChangeAspect="1"/>
                </p:cNvPicPr>
                <p:nvPr/>
              </p:nvPicPr>
              <p:blipFill>
                <a:blip r:embed="rId3" cstate="print"/>
                <a:stretch>
                  <a:fillRect/>
                </a:stretch>
              </p:blipFill>
              <p:spPr>
                <a:xfrm>
                  <a:off x="3733800" y="4572000"/>
                  <a:ext cx="990600" cy="990600"/>
                </a:xfrm>
                <a:prstGeom prst="rect">
                  <a:avLst/>
                </a:prstGeom>
              </p:spPr>
            </p:pic>
            <p:cxnSp>
              <p:nvCxnSpPr>
                <p:cNvPr id="73" name="Straight Connector 72"/>
                <p:cNvCxnSpPr/>
                <p:nvPr/>
              </p:nvCxnSpPr>
              <p:spPr>
                <a:xfrm flipV="1">
                  <a:off x="3657600" y="4419600"/>
                  <a:ext cx="1143000" cy="1295400"/>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66" name="Group 54"/>
              <p:cNvGrpSpPr/>
              <p:nvPr/>
            </p:nvGrpSpPr>
            <p:grpSpPr>
              <a:xfrm>
                <a:off x="7377289" y="4800600"/>
                <a:ext cx="1309511" cy="1447809"/>
                <a:chOff x="5562600" y="4343400"/>
                <a:chExt cx="1309511" cy="1447809"/>
              </a:xfrm>
            </p:grpSpPr>
            <p:sp>
              <p:nvSpPr>
                <p:cNvPr id="69" name="Rounded Rectangle 18"/>
                <p:cNvSpPr/>
                <p:nvPr/>
              </p:nvSpPr>
              <p:spPr>
                <a:xfrm>
                  <a:off x="5562600" y="4343400"/>
                  <a:ext cx="1309511" cy="144780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descr="1811485141599778122-512.png"/>
                <p:cNvPicPr>
                  <a:picLocks noChangeAspect="1"/>
                </p:cNvPicPr>
                <p:nvPr/>
              </p:nvPicPr>
              <p:blipFill>
                <a:blip r:embed="rId3" cstate="print"/>
                <a:stretch>
                  <a:fillRect/>
                </a:stretch>
              </p:blipFill>
              <p:spPr>
                <a:xfrm>
                  <a:off x="5715000" y="4572000"/>
                  <a:ext cx="990600" cy="990600"/>
                </a:xfrm>
                <a:prstGeom prst="rect">
                  <a:avLst/>
                </a:prstGeom>
              </p:spPr>
            </p:pic>
          </p:grpSp>
          <p:cxnSp>
            <p:nvCxnSpPr>
              <p:cNvPr id="67" name="Straight Arrow Connector 66"/>
              <p:cNvCxnSpPr>
                <a:endCxn id="71" idx="0"/>
              </p:cNvCxnSpPr>
              <p:nvPr/>
            </p:nvCxnSpPr>
            <p:spPr>
              <a:xfrm flipH="1">
                <a:off x="5836356" y="3705594"/>
                <a:ext cx="990600" cy="1095006"/>
              </a:xfrm>
              <a:prstGeom prst="straightConnector1">
                <a:avLst/>
              </a:prstGeom>
              <a:ln w="76200">
                <a:solidFill>
                  <a:schemeClr val="bg1">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69" idx="0"/>
              </p:cNvCxnSpPr>
              <p:nvPr/>
            </p:nvCxnSpPr>
            <p:spPr>
              <a:xfrm>
                <a:off x="6826956" y="3705594"/>
                <a:ext cx="1205089" cy="1095006"/>
              </a:xfrm>
              <a:prstGeom prst="straightConnector1">
                <a:avLst/>
              </a:prstGeom>
              <a:ln w="76200">
                <a:solidFill>
                  <a:srgbClr val="FF0000"/>
                </a:solidFill>
                <a:tailEnd type="stealth"/>
              </a:ln>
            </p:spPr>
            <p:style>
              <a:lnRef idx="1">
                <a:schemeClr val="accent1"/>
              </a:lnRef>
              <a:fillRef idx="0">
                <a:schemeClr val="accent1"/>
              </a:fillRef>
              <a:effectRef idx="0">
                <a:schemeClr val="accent1"/>
              </a:effectRef>
              <a:fontRef idx="minor">
                <a:schemeClr val="tx1"/>
              </a:fontRef>
            </p:style>
          </p:cxnSp>
        </p:grpSp>
      </p:grpSp>
      <p:sp>
        <p:nvSpPr>
          <p:cNvPr id="32" name="Rectangle 31">
            <a:extLst>
              <a:ext uri="{FF2B5EF4-FFF2-40B4-BE49-F238E27FC236}">
                <a16:creationId xmlns:a16="http://schemas.microsoft.com/office/drawing/2014/main" id="{5ABF1EF4-D5E4-4B71-AFAD-DFD8CB8E744E}"/>
              </a:ext>
            </a:extLst>
          </p:cNvPr>
          <p:cNvSpPr/>
          <p:nvPr/>
        </p:nvSpPr>
        <p:spPr>
          <a:xfrm>
            <a:off x="467833" y="3880310"/>
            <a:ext cx="11121655" cy="830997"/>
          </a:xfrm>
          <a:prstGeom prst="rect">
            <a:avLst/>
          </a:prstGeom>
        </p:spPr>
        <p:txBody>
          <a:bodyPr wrap="square">
            <a:spAutoFit/>
          </a:bodyPr>
          <a:lstStyle/>
          <a:p>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Not wearing mask </a:t>
            </a:r>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is a one of the most important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associated factor </a:t>
            </a:r>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of having COVID-19 positive among people living in the Dhaka City, 2022</a:t>
            </a:r>
          </a:p>
        </p:txBody>
      </p:sp>
      <p:sp>
        <p:nvSpPr>
          <p:cNvPr id="31" name="Rounded Rectangle 6">
            <a:extLst>
              <a:ext uri="{FF2B5EF4-FFF2-40B4-BE49-F238E27FC236}">
                <a16:creationId xmlns:a16="http://schemas.microsoft.com/office/drawing/2014/main" id="{D54B3099-9C57-4BA9-8B29-B00DE30E5077}"/>
              </a:ext>
            </a:extLst>
          </p:cNvPr>
          <p:cNvSpPr/>
          <p:nvPr/>
        </p:nvSpPr>
        <p:spPr>
          <a:xfrm>
            <a:off x="1244012" y="5071726"/>
            <a:ext cx="4263655" cy="1584251"/>
          </a:xfrm>
          <a:prstGeom prst="roundRect">
            <a:avLst/>
          </a:prstGeom>
          <a:solidFill>
            <a:schemeClr val="accent1">
              <a:lumMod val="20000"/>
              <a:lumOff val="8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Having COVID-19 positive</a:t>
            </a:r>
          </a:p>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1 = Positive</a:t>
            </a:r>
          </a:p>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0 = Negative</a:t>
            </a:r>
          </a:p>
        </p:txBody>
      </p:sp>
      <p:sp>
        <p:nvSpPr>
          <p:cNvPr id="35" name="Rounded Rectangle 6">
            <a:extLst>
              <a:ext uri="{FF2B5EF4-FFF2-40B4-BE49-F238E27FC236}">
                <a16:creationId xmlns:a16="http://schemas.microsoft.com/office/drawing/2014/main" id="{459F3106-C023-4D0E-B65C-6FB419913FA7}"/>
              </a:ext>
            </a:extLst>
          </p:cNvPr>
          <p:cNvSpPr/>
          <p:nvPr/>
        </p:nvSpPr>
        <p:spPr>
          <a:xfrm>
            <a:off x="6489407" y="5071726"/>
            <a:ext cx="4263655" cy="1584251"/>
          </a:xfrm>
          <a:prstGeom prst="roundRect">
            <a:avLst/>
          </a:prstGeom>
          <a:solidFill>
            <a:schemeClr val="accent1">
              <a:lumMod val="20000"/>
              <a:lumOff val="8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Not wearing mask</a:t>
            </a:r>
          </a:p>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1 = Not wearing mask</a:t>
            </a:r>
          </a:p>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0 = Wearing mask</a:t>
            </a:r>
          </a:p>
          <a:p>
            <a:endPar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endParaRPr>
          </a:p>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51818574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38113" y="237220"/>
          <a:ext cx="11853887" cy="6286500"/>
        </p:xfrm>
        <a:graphic>
          <a:graphicData uri="http://schemas.openxmlformats.org/drawingml/2006/table">
            <a:tbl>
              <a:tblPr>
                <a:tableStyleId>{5C22544A-7EE6-4342-B048-85BDC9FD1C3A}</a:tableStyleId>
              </a:tblPr>
              <a:tblGrid>
                <a:gridCol w="805018">
                  <a:extLst>
                    <a:ext uri="{9D8B030D-6E8A-4147-A177-3AD203B41FA5}">
                      <a16:colId xmlns:a16="http://schemas.microsoft.com/office/drawing/2014/main" val="1141948409"/>
                    </a:ext>
                  </a:extLst>
                </a:gridCol>
                <a:gridCol w="3199945">
                  <a:extLst>
                    <a:ext uri="{9D8B030D-6E8A-4147-A177-3AD203B41FA5}">
                      <a16:colId xmlns:a16="http://schemas.microsoft.com/office/drawing/2014/main" val="2371155845"/>
                    </a:ext>
                  </a:extLst>
                </a:gridCol>
                <a:gridCol w="2696810">
                  <a:extLst>
                    <a:ext uri="{9D8B030D-6E8A-4147-A177-3AD203B41FA5}">
                      <a16:colId xmlns:a16="http://schemas.microsoft.com/office/drawing/2014/main" val="1129669109"/>
                    </a:ext>
                  </a:extLst>
                </a:gridCol>
                <a:gridCol w="1227652">
                  <a:extLst>
                    <a:ext uri="{9D8B030D-6E8A-4147-A177-3AD203B41FA5}">
                      <a16:colId xmlns:a16="http://schemas.microsoft.com/office/drawing/2014/main" val="3142098387"/>
                    </a:ext>
                  </a:extLst>
                </a:gridCol>
                <a:gridCol w="2696810">
                  <a:extLst>
                    <a:ext uri="{9D8B030D-6E8A-4147-A177-3AD203B41FA5}">
                      <a16:colId xmlns:a16="http://schemas.microsoft.com/office/drawing/2014/main" val="3075297397"/>
                    </a:ext>
                  </a:extLst>
                </a:gridCol>
                <a:gridCol w="1227652">
                  <a:extLst>
                    <a:ext uri="{9D8B030D-6E8A-4147-A177-3AD203B41FA5}">
                      <a16:colId xmlns:a16="http://schemas.microsoft.com/office/drawing/2014/main" val="1361789306"/>
                    </a:ext>
                  </a:extLst>
                </a:gridCol>
              </a:tblGrid>
              <a:tr h="82296">
                <a:tc gridSpan="6">
                  <a:txBody>
                    <a:bodyPr/>
                    <a:lstStyle/>
                    <a:p>
                      <a:pPr algn="l" fontAlgn="b"/>
                      <a:r>
                        <a:rPr lang="en-US" sz="2000" b="1"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rPr>
                        <a:t>Severe</a:t>
                      </a:r>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 stunting Compared with non-stunting</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70021376"/>
                  </a:ext>
                </a:extLst>
              </a:tr>
              <a:tr h="82296">
                <a:tc gridSpan="2">
                  <a:txBody>
                    <a:bodyPr/>
                    <a:lstStyle/>
                    <a:p>
                      <a:pPr algn="l" fontAlgn="b"/>
                      <a:endPar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OR (95% CI)</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p-value</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aOR</a:t>
                      </a:r>
                      <a:r>
                        <a:rPr lang="en-US" sz="2000" b="1"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 (95% CI)</a:t>
                      </a:r>
                      <a:endParaRPr lang="en-US" sz="2000" b="1"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p-value</a:t>
                      </a:r>
                      <a:endParaRPr lang="en-US" sz="2000" b="1"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6914711"/>
                  </a:ext>
                </a:extLst>
              </a:tr>
              <a:tr h="82296">
                <a:tc gridSpan="2">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Maternal Underweight</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solidFill>
                          <a:schemeClr val="bg1"/>
                        </a:solidFil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bg1"/>
                        </a:solidFil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1857751"/>
                  </a:ext>
                </a:extLst>
              </a:tr>
              <a:tr h="82296">
                <a:tc>
                  <a:txBody>
                    <a:bodyPr/>
                    <a:lstStyle/>
                    <a:p>
                      <a:pPr algn="l"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Normal</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7225822"/>
                  </a:ext>
                </a:extLst>
              </a:tr>
              <a:tr h="82296">
                <a:tc>
                  <a:txBody>
                    <a:bodyPr/>
                    <a:lstStyle/>
                    <a:p>
                      <a:pPr algn="l"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Underweight</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effectLst/>
                          <a:latin typeface="Tahoma" panose="020B0604030504040204" pitchFamily="34" charset="0"/>
                          <a:ea typeface="Tahoma" panose="020B0604030504040204" pitchFamily="34" charset="0"/>
                          <a:cs typeface="Tahoma" panose="020B0604030504040204" pitchFamily="34" charset="0"/>
                        </a:rPr>
                        <a:t>1.97 (1.62, 2.39)</a:t>
                      </a:r>
                      <a:endParaRPr lang="en-US" sz="2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1.54 (1.26, 1.88)</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162552"/>
                  </a:ext>
                </a:extLst>
              </a:tr>
              <a:tr h="82296">
                <a:tc gridSpan="2">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ANC</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5948836"/>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Yes</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42659"/>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No</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1.6 (1.32, 1.94)</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1.15 (0.94, 1.4)</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0.187</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4191746"/>
                  </a:ext>
                </a:extLst>
              </a:tr>
              <a:tr h="82296">
                <a:tc gridSpan="2">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Having fever</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2234628"/>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No</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62037"/>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Yes</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1.06 (0.9, 1.25)</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0.508</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1.02 (0.86, 1.2)</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0.848</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5653601"/>
                  </a:ext>
                </a:extLst>
              </a:tr>
              <a:tr h="82296">
                <a:tc gridSpan="2">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Education</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8871146"/>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Secondary/above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9748163"/>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Below secondary</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2.57 (2.2, 3.01)</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1.91 (1.61, 2.26)</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3577300"/>
                  </a:ext>
                </a:extLst>
              </a:tr>
              <a:tr h="82296">
                <a:tc gridSpan="2">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Wealth index</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798912"/>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Richest</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983950"/>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Poorest</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4.41 (3.31, 5.89)</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2.80 (2.06, 3.82)</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1658422"/>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Poorer</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3.84 (2.86, 5.16)</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2.76 (2.03, 3.75)</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144171"/>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Middle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2.37 (1.73, 3.25)</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1.92 (1.39, 2.64)</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9333443"/>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Richer</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1.96 (1.43, 2.69)</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1.66 (1.20, 2.29)</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0.002</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7279069"/>
                  </a:ext>
                </a:extLst>
              </a:tr>
            </a:tbl>
          </a:graphicData>
        </a:graphic>
      </p:graphicFrame>
    </p:spTree>
    <p:extLst>
      <p:ext uri="{BB962C8B-B14F-4D97-AF65-F5344CB8AC3E}">
        <p14:creationId xmlns:p14="http://schemas.microsoft.com/office/powerpoint/2010/main" val="16362583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6697798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451767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469899" y="154452"/>
          <a:ext cx="11079675" cy="6286500"/>
        </p:xfrm>
        <a:graphic>
          <a:graphicData uri="http://schemas.openxmlformats.org/drawingml/2006/table">
            <a:tbl>
              <a:tblPr>
                <a:tableStyleId>{5C22544A-7EE6-4342-B048-85BDC9FD1C3A}</a:tableStyleId>
              </a:tblPr>
              <a:tblGrid>
                <a:gridCol w="752440">
                  <a:extLst>
                    <a:ext uri="{9D8B030D-6E8A-4147-A177-3AD203B41FA5}">
                      <a16:colId xmlns:a16="http://schemas.microsoft.com/office/drawing/2014/main" val="695350399"/>
                    </a:ext>
                  </a:extLst>
                </a:gridCol>
                <a:gridCol w="2990947">
                  <a:extLst>
                    <a:ext uri="{9D8B030D-6E8A-4147-A177-3AD203B41FA5}">
                      <a16:colId xmlns:a16="http://schemas.microsoft.com/office/drawing/2014/main" val="3458561769"/>
                    </a:ext>
                  </a:extLst>
                </a:gridCol>
                <a:gridCol w="2520674">
                  <a:extLst>
                    <a:ext uri="{9D8B030D-6E8A-4147-A177-3AD203B41FA5}">
                      <a16:colId xmlns:a16="http://schemas.microsoft.com/office/drawing/2014/main" val="439460491"/>
                    </a:ext>
                  </a:extLst>
                </a:gridCol>
                <a:gridCol w="1147470">
                  <a:extLst>
                    <a:ext uri="{9D8B030D-6E8A-4147-A177-3AD203B41FA5}">
                      <a16:colId xmlns:a16="http://schemas.microsoft.com/office/drawing/2014/main" val="4181029106"/>
                    </a:ext>
                  </a:extLst>
                </a:gridCol>
                <a:gridCol w="2520674">
                  <a:extLst>
                    <a:ext uri="{9D8B030D-6E8A-4147-A177-3AD203B41FA5}">
                      <a16:colId xmlns:a16="http://schemas.microsoft.com/office/drawing/2014/main" val="3042745427"/>
                    </a:ext>
                  </a:extLst>
                </a:gridCol>
                <a:gridCol w="1147470">
                  <a:extLst>
                    <a:ext uri="{9D8B030D-6E8A-4147-A177-3AD203B41FA5}">
                      <a16:colId xmlns:a16="http://schemas.microsoft.com/office/drawing/2014/main" val="4022631178"/>
                    </a:ext>
                  </a:extLst>
                </a:gridCol>
              </a:tblGrid>
              <a:tr h="289809">
                <a:tc gridSpan="6">
                  <a:txBody>
                    <a:bodyPr/>
                    <a:lstStyle/>
                    <a:p>
                      <a:pPr algn="l" fontAlgn="b"/>
                      <a:r>
                        <a:rPr lang="en-US" sz="2000" b="1" u="none" strike="noStrike" dirty="0">
                          <a:solidFill>
                            <a:srgbClr val="00B0F0"/>
                          </a:solidFill>
                          <a:effectLst/>
                          <a:latin typeface="Tahoma" panose="020B0604030504040204" pitchFamily="34" charset="0"/>
                          <a:ea typeface="Tahoma" panose="020B0604030504040204" pitchFamily="34" charset="0"/>
                          <a:cs typeface="Tahoma" panose="020B0604030504040204" pitchFamily="34" charset="0"/>
                        </a:rPr>
                        <a:t>Moderate</a:t>
                      </a:r>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 stunting Compared with non-stunting</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16394921"/>
                  </a:ext>
                </a:extLst>
              </a:tr>
              <a:tr h="289809">
                <a:tc gridSpan="2">
                  <a:txBody>
                    <a:bodyPr/>
                    <a:lstStyle/>
                    <a:p>
                      <a:pPr algn="l" fontAlgn="b"/>
                      <a:endParaRPr lang="en-US" sz="2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OR (95% CI)</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p-value</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aOR</a:t>
                      </a:r>
                      <a:r>
                        <a:rPr lang="en-US" sz="2000" b="1"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 (95% CI)</a:t>
                      </a:r>
                      <a:endParaRPr lang="en-US" sz="2000" b="1"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p-value</a:t>
                      </a:r>
                      <a:endParaRPr lang="en-US" sz="2000" b="1"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9243280"/>
                  </a:ext>
                </a:extLst>
              </a:tr>
              <a:tr h="289809">
                <a:tc gridSpan="2">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Maternal Underweight</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9374156"/>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Normal</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8379485"/>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Underweight</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1.61 (1.39, 1.85)</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1.34 (1.16, 1.56)</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6708993"/>
                  </a:ext>
                </a:extLst>
              </a:tr>
              <a:tr h="289809">
                <a:tc gridSpan="2">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ANC</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263989"/>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Yes</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478764"/>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No</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1.41 (1.24, 1.60)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1.14 (1.00, 1.31)</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0.049</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9702562"/>
                  </a:ext>
                </a:extLst>
              </a:tr>
              <a:tr h="289809">
                <a:tc gridSpan="2">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Having fever</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3448015"/>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No</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0740091"/>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Yes</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1.07 (0.96, 1.20)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0.237</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1.04 (0.92, 1.17)</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0.527</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6909875"/>
                  </a:ext>
                </a:extLst>
              </a:tr>
              <a:tr h="289809">
                <a:tc gridSpan="2">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Education</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9902469"/>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Secondary/above</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1493658"/>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Below secondary</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1.70 (1.52, 1.90)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1.33 (1.18, 1.50)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1063214"/>
                  </a:ext>
                </a:extLst>
              </a:tr>
              <a:tr h="289809">
                <a:tc gridSpan="2">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Wealth index</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874169"/>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Richest</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0831142"/>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Poorest</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3.03 (2.52, 3.64)</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2.39 (1.96, 2.92)</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2531007"/>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Poorer</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2.83 (2.34, 3.41)</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2.38 (1.96, 2.90)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0793866"/>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Middle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2.10 (1.73, 2.56)</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1.87 (1.53, 2.28)</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9648654"/>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Richer</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1.78 (1.47, 2.17)</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1.63 (1.34, 1.99)</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294522"/>
                  </a:ext>
                </a:extLst>
              </a:tr>
            </a:tbl>
          </a:graphicData>
        </a:graphic>
      </p:graphicFrame>
    </p:spTree>
    <p:extLst>
      <p:ext uri="{BB962C8B-B14F-4D97-AF65-F5344CB8AC3E}">
        <p14:creationId xmlns:p14="http://schemas.microsoft.com/office/powerpoint/2010/main" val="84496136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38113" y="237220"/>
          <a:ext cx="11853887" cy="6286500"/>
        </p:xfrm>
        <a:graphic>
          <a:graphicData uri="http://schemas.openxmlformats.org/drawingml/2006/table">
            <a:tbl>
              <a:tblPr>
                <a:tableStyleId>{5C22544A-7EE6-4342-B048-85BDC9FD1C3A}</a:tableStyleId>
              </a:tblPr>
              <a:tblGrid>
                <a:gridCol w="805018">
                  <a:extLst>
                    <a:ext uri="{9D8B030D-6E8A-4147-A177-3AD203B41FA5}">
                      <a16:colId xmlns:a16="http://schemas.microsoft.com/office/drawing/2014/main" val="1141948409"/>
                    </a:ext>
                  </a:extLst>
                </a:gridCol>
                <a:gridCol w="3199945">
                  <a:extLst>
                    <a:ext uri="{9D8B030D-6E8A-4147-A177-3AD203B41FA5}">
                      <a16:colId xmlns:a16="http://schemas.microsoft.com/office/drawing/2014/main" val="2371155845"/>
                    </a:ext>
                  </a:extLst>
                </a:gridCol>
                <a:gridCol w="2696810">
                  <a:extLst>
                    <a:ext uri="{9D8B030D-6E8A-4147-A177-3AD203B41FA5}">
                      <a16:colId xmlns:a16="http://schemas.microsoft.com/office/drawing/2014/main" val="1129669109"/>
                    </a:ext>
                  </a:extLst>
                </a:gridCol>
                <a:gridCol w="1227652">
                  <a:extLst>
                    <a:ext uri="{9D8B030D-6E8A-4147-A177-3AD203B41FA5}">
                      <a16:colId xmlns:a16="http://schemas.microsoft.com/office/drawing/2014/main" val="3142098387"/>
                    </a:ext>
                  </a:extLst>
                </a:gridCol>
                <a:gridCol w="2696810">
                  <a:extLst>
                    <a:ext uri="{9D8B030D-6E8A-4147-A177-3AD203B41FA5}">
                      <a16:colId xmlns:a16="http://schemas.microsoft.com/office/drawing/2014/main" val="3075297397"/>
                    </a:ext>
                  </a:extLst>
                </a:gridCol>
                <a:gridCol w="1227652">
                  <a:extLst>
                    <a:ext uri="{9D8B030D-6E8A-4147-A177-3AD203B41FA5}">
                      <a16:colId xmlns:a16="http://schemas.microsoft.com/office/drawing/2014/main" val="1361789306"/>
                    </a:ext>
                  </a:extLst>
                </a:gridCol>
              </a:tblGrid>
              <a:tr h="82296">
                <a:tc gridSpan="6">
                  <a:txBody>
                    <a:bodyPr/>
                    <a:lstStyle/>
                    <a:p>
                      <a:pPr algn="l" fontAlgn="b"/>
                      <a:r>
                        <a:rPr lang="en-US" sz="2000" b="1"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rPr>
                        <a:t>Severe</a:t>
                      </a:r>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 stunting Compared with non-stunting</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70021376"/>
                  </a:ext>
                </a:extLst>
              </a:tr>
              <a:tr h="82296">
                <a:tc gridSpan="2">
                  <a:txBody>
                    <a:bodyPr/>
                    <a:lstStyle/>
                    <a:p>
                      <a:pPr algn="l" fontAlgn="b"/>
                      <a:endPar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OR (95% CI)</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p-value</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aOR</a:t>
                      </a:r>
                      <a:r>
                        <a:rPr lang="en-US" sz="2000" b="1"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 (95% CI)</a:t>
                      </a:r>
                      <a:endParaRPr lang="en-US" sz="2000" b="1"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p-value</a:t>
                      </a:r>
                      <a:endParaRPr lang="en-US" sz="2000" b="1"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6914711"/>
                  </a:ext>
                </a:extLst>
              </a:tr>
              <a:tr h="82296">
                <a:tc gridSpan="2">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Maternal Underweight</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a:endParaRPr lang="en-US" dirty="0">
                        <a:solidFill>
                          <a:schemeClr val="tx1"/>
                        </a:solidFil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solidFill>
                          <a:schemeClr val="tx1"/>
                        </a:solidFil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solidFill>
                          <a:schemeClr val="bg1"/>
                        </a:solidFil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bg1"/>
                        </a:solidFil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1857751"/>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Normal</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7225822"/>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Underweight</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1.97 (1.62, 2.39)</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1.54 (1.26, 1.88)</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162552"/>
                  </a:ext>
                </a:extLst>
              </a:tr>
              <a:tr h="82296">
                <a:tc gridSpan="2">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ANC</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5948836"/>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Yes</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42659"/>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No</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1.6 (1.32, 1.94)</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1.15 (0.94, 1.4)</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0.187</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4191746"/>
                  </a:ext>
                </a:extLst>
              </a:tr>
              <a:tr h="82296">
                <a:tc gridSpan="2">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Having fever</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2234628"/>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No</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62037"/>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Yes</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1.06 (0.9, 1.25)</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0.508</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1.02 (0.86, 1.2)</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0.848</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5653601"/>
                  </a:ext>
                </a:extLst>
              </a:tr>
              <a:tr h="82296">
                <a:tc gridSpan="2">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Education</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8871146"/>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Secondary/above</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9748163"/>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Below secondary</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2.57 (2.2, 3.01)</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1.91 (1.61, 2.26)</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3577300"/>
                  </a:ext>
                </a:extLst>
              </a:tr>
              <a:tr h="82296">
                <a:tc gridSpan="2">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Wealth index</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798912"/>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Richest</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983950"/>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Poorest</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4.41 (3.31, 5.89)</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2.80 (2.06, 3.82)</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1658422"/>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Poorer</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3.84 (2.86, 5.16)</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2.76 (2.03, 3.75)</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144171"/>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Middle</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2.37 (1.73, 3.25)</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1.92 (1.39, 2.64)</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9333443"/>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Richer</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1.96 (1.43, 2.69)</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1.66 (1.20, 2.29)</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0.002</a:t>
                      </a:r>
                      <a:endParaRPr lang="en-US" sz="20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7279069"/>
                  </a:ext>
                </a:extLst>
              </a:tr>
            </a:tbl>
          </a:graphicData>
        </a:graphic>
      </p:graphicFrame>
    </p:spTree>
    <p:extLst>
      <p:ext uri="{BB962C8B-B14F-4D97-AF65-F5344CB8AC3E}">
        <p14:creationId xmlns:p14="http://schemas.microsoft.com/office/powerpoint/2010/main" val="38620516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284604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ounded Rectangle 4"/>
          <p:cNvSpPr/>
          <p:nvPr/>
        </p:nvSpPr>
        <p:spPr>
          <a:xfrm>
            <a:off x="960000" y="1080000"/>
            <a:ext cx="8665781" cy="3161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857023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BE91E5A-2B8B-4E16-B3BE-03EA06B97B15}"/>
              </a:ext>
            </a:extLst>
          </p:cNvPr>
          <p:cNvSpPr/>
          <p:nvPr/>
        </p:nvSpPr>
        <p:spPr>
          <a:xfrm>
            <a:off x="6548735" y="2292174"/>
            <a:ext cx="2091141" cy="95083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Stunting3</a:t>
            </a:r>
          </a:p>
        </p:txBody>
      </p:sp>
      <p:sp>
        <p:nvSpPr>
          <p:cNvPr id="6" name="Oval 5">
            <a:extLst>
              <a:ext uri="{FF2B5EF4-FFF2-40B4-BE49-F238E27FC236}">
                <a16:creationId xmlns:a16="http://schemas.microsoft.com/office/drawing/2014/main" id="{E6CC37F6-A445-4AC6-B525-2587EAD5006A}"/>
              </a:ext>
            </a:extLst>
          </p:cNvPr>
          <p:cNvSpPr/>
          <p:nvPr/>
        </p:nvSpPr>
        <p:spPr>
          <a:xfrm>
            <a:off x="455248" y="2386803"/>
            <a:ext cx="2502190" cy="95083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Maternal BMI</a:t>
            </a:r>
          </a:p>
        </p:txBody>
      </p:sp>
      <p:sp>
        <p:nvSpPr>
          <p:cNvPr id="9" name="Rounded Rectangle 35">
            <a:extLst>
              <a:ext uri="{FF2B5EF4-FFF2-40B4-BE49-F238E27FC236}">
                <a16:creationId xmlns:a16="http://schemas.microsoft.com/office/drawing/2014/main" id="{48328D55-A643-4FFD-9BD1-08987A949D52}"/>
              </a:ext>
            </a:extLst>
          </p:cNvPr>
          <p:cNvSpPr/>
          <p:nvPr/>
        </p:nvSpPr>
        <p:spPr>
          <a:xfrm>
            <a:off x="4825458" y="1004471"/>
            <a:ext cx="1127897" cy="707971"/>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ANC</a:t>
            </a:r>
          </a:p>
        </p:txBody>
      </p:sp>
      <p:sp>
        <p:nvSpPr>
          <p:cNvPr id="10" name="Rounded Rectangle 32">
            <a:extLst>
              <a:ext uri="{FF2B5EF4-FFF2-40B4-BE49-F238E27FC236}">
                <a16:creationId xmlns:a16="http://schemas.microsoft.com/office/drawing/2014/main" id="{A8FCDCD0-3057-4746-8D90-0D1E464205A2}"/>
              </a:ext>
            </a:extLst>
          </p:cNvPr>
          <p:cNvSpPr/>
          <p:nvPr/>
        </p:nvSpPr>
        <p:spPr>
          <a:xfrm>
            <a:off x="4825458" y="3994177"/>
            <a:ext cx="1127897" cy="707971"/>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Edu</a:t>
            </a:r>
          </a:p>
        </p:txBody>
      </p:sp>
      <p:sp>
        <p:nvSpPr>
          <p:cNvPr id="13" name="Rounded Rectangle 28">
            <a:extLst>
              <a:ext uri="{FF2B5EF4-FFF2-40B4-BE49-F238E27FC236}">
                <a16:creationId xmlns:a16="http://schemas.microsoft.com/office/drawing/2014/main" id="{18E79F1A-DAF3-4D39-A449-596F187B6EF4}"/>
              </a:ext>
            </a:extLst>
          </p:cNvPr>
          <p:cNvSpPr/>
          <p:nvPr/>
        </p:nvSpPr>
        <p:spPr>
          <a:xfrm>
            <a:off x="8778190" y="3834054"/>
            <a:ext cx="1908860" cy="707971"/>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Morbidity</a:t>
            </a:r>
          </a:p>
        </p:txBody>
      </p:sp>
      <p:sp>
        <p:nvSpPr>
          <p:cNvPr id="14" name="Rounded Rectangle 31">
            <a:extLst>
              <a:ext uri="{FF2B5EF4-FFF2-40B4-BE49-F238E27FC236}">
                <a16:creationId xmlns:a16="http://schemas.microsoft.com/office/drawing/2014/main" id="{22263D59-3539-43E0-8C06-C72428323918}"/>
              </a:ext>
            </a:extLst>
          </p:cNvPr>
          <p:cNvSpPr/>
          <p:nvPr/>
        </p:nvSpPr>
        <p:spPr>
          <a:xfrm>
            <a:off x="9125289" y="875270"/>
            <a:ext cx="1127897" cy="707971"/>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SES</a:t>
            </a:r>
          </a:p>
        </p:txBody>
      </p:sp>
      <p:cxnSp>
        <p:nvCxnSpPr>
          <p:cNvPr id="16" name="Straight Arrow Connector 15">
            <a:extLst>
              <a:ext uri="{FF2B5EF4-FFF2-40B4-BE49-F238E27FC236}">
                <a16:creationId xmlns:a16="http://schemas.microsoft.com/office/drawing/2014/main" id="{8ABDA87C-97D1-4AFD-9D5D-2DFC3B29796D}"/>
              </a:ext>
            </a:extLst>
          </p:cNvPr>
          <p:cNvCxnSpPr>
            <a:cxnSpLocks/>
            <a:stCxn id="14" idx="2"/>
            <a:endCxn id="5" idx="7"/>
          </p:cNvCxnSpPr>
          <p:nvPr/>
        </p:nvCxnSpPr>
        <p:spPr>
          <a:xfrm flipH="1">
            <a:off x="8333635" y="1583241"/>
            <a:ext cx="1355603" cy="848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454DA8-0A78-48D1-9D1A-4C667389826D}"/>
              </a:ext>
            </a:extLst>
          </p:cNvPr>
          <p:cNvCxnSpPr>
            <a:cxnSpLocks/>
            <a:stCxn id="13" idx="0"/>
            <a:endCxn id="5" idx="5"/>
          </p:cNvCxnSpPr>
          <p:nvPr/>
        </p:nvCxnSpPr>
        <p:spPr>
          <a:xfrm flipH="1" flipV="1">
            <a:off x="8333635" y="3103758"/>
            <a:ext cx="1398985" cy="730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F7B8918-5545-466B-A1DD-4D3480112024}"/>
              </a:ext>
            </a:extLst>
          </p:cNvPr>
          <p:cNvCxnSpPr>
            <a:cxnSpLocks/>
            <a:stCxn id="9" idx="2"/>
            <a:endCxn id="5" idx="1"/>
          </p:cNvCxnSpPr>
          <p:nvPr/>
        </p:nvCxnSpPr>
        <p:spPr>
          <a:xfrm>
            <a:off x="5389407" y="1712442"/>
            <a:ext cx="1465569" cy="718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AA14BAB-F0B5-48CB-8510-CDC2C597F4DA}"/>
              </a:ext>
            </a:extLst>
          </p:cNvPr>
          <p:cNvCxnSpPr>
            <a:cxnSpLocks/>
            <a:stCxn id="10" idx="0"/>
            <a:endCxn id="5" idx="3"/>
          </p:cNvCxnSpPr>
          <p:nvPr/>
        </p:nvCxnSpPr>
        <p:spPr>
          <a:xfrm flipV="1">
            <a:off x="5389407" y="3103759"/>
            <a:ext cx="1465569" cy="8904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542D4C1-A748-43C1-A5E8-0F1966AA623C}"/>
              </a:ext>
            </a:extLst>
          </p:cNvPr>
          <p:cNvCxnSpPr>
            <a:cxnSpLocks/>
            <a:stCxn id="6" idx="6"/>
            <a:endCxn id="5" idx="2"/>
          </p:cNvCxnSpPr>
          <p:nvPr/>
        </p:nvCxnSpPr>
        <p:spPr>
          <a:xfrm flipV="1">
            <a:off x="2957438" y="2767589"/>
            <a:ext cx="3591297" cy="946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10991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ounded Rectangle 4"/>
          <p:cNvSpPr/>
          <p:nvPr/>
        </p:nvSpPr>
        <p:spPr>
          <a:xfrm>
            <a:off x="960000" y="1080000"/>
            <a:ext cx="8665781" cy="3161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99321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22279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Rectangle 27"/>
          <p:cNvSpPr/>
          <p:nvPr/>
        </p:nvSpPr>
        <p:spPr>
          <a:xfrm>
            <a:off x="1714500" y="5191125"/>
            <a:ext cx="8267700" cy="695325"/>
          </a:xfrm>
          <a:prstGeom prst="rect">
            <a:avLst/>
          </a:prstGeom>
          <a:no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i="1"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H</a:t>
            </a:r>
            <a:r>
              <a:rPr lang="en-US" sz="3200" i="1" baseline="-25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0</a:t>
            </a:r>
            <a:r>
              <a:rPr lang="en-US" sz="3200" i="1"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OR=1;                  H</a:t>
            </a:r>
            <a:r>
              <a:rPr lang="en-US" sz="3200" i="1" baseline="-25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1</a:t>
            </a:r>
            <a:r>
              <a:rPr lang="en-US" sz="3200" i="1"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OR&lt;1 or OR&gt;1</a:t>
            </a:r>
          </a:p>
        </p:txBody>
      </p:sp>
      <p:grpSp>
        <p:nvGrpSpPr>
          <p:cNvPr id="29" name="Group 28"/>
          <p:cNvGrpSpPr/>
          <p:nvPr/>
        </p:nvGrpSpPr>
        <p:grpSpPr>
          <a:xfrm>
            <a:off x="1981200" y="152400"/>
            <a:ext cx="7848600" cy="3429000"/>
            <a:chOff x="457200" y="152400"/>
            <a:chExt cx="7848600" cy="3429000"/>
          </a:xfrm>
        </p:grpSpPr>
        <p:grpSp>
          <p:nvGrpSpPr>
            <p:cNvPr id="30" name="Group 29"/>
            <p:cNvGrpSpPr/>
            <p:nvPr/>
          </p:nvGrpSpPr>
          <p:grpSpPr>
            <a:xfrm>
              <a:off x="4800600" y="152400"/>
              <a:ext cx="3505200" cy="3429000"/>
              <a:chOff x="609600" y="2257785"/>
              <a:chExt cx="3505200" cy="3990624"/>
            </a:xfrm>
          </p:grpSpPr>
          <p:grpSp>
            <p:nvGrpSpPr>
              <p:cNvPr id="69" name="Group 26"/>
              <p:cNvGrpSpPr/>
              <p:nvPr/>
            </p:nvGrpSpPr>
            <p:grpSpPr>
              <a:xfrm>
                <a:off x="1600200" y="2257785"/>
                <a:ext cx="1309511" cy="1447809"/>
                <a:chOff x="8218311" y="98776"/>
                <a:chExt cx="1783644" cy="1872903"/>
              </a:xfrm>
            </p:grpSpPr>
            <p:sp>
              <p:nvSpPr>
                <p:cNvPr id="80" name="Rounded Rectangle 18"/>
                <p:cNvSpPr/>
                <p:nvPr/>
              </p:nvSpPr>
              <p:spPr>
                <a:xfrm>
                  <a:off x="8218311" y="98776"/>
                  <a:ext cx="1783644" cy="1872903"/>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p:cNvPicPr>
                  <a:picLocks noChangeAspect="1"/>
                </p:cNvPicPr>
                <p:nvPr/>
              </p:nvPicPr>
              <p:blipFill rotWithShape="1">
                <a:blip r:embed="rId2" cstate="print">
                  <a:extLst>
                    <a:ext uri="{28A0092B-C50C-407E-A947-70E740481C1C}">
                      <a14:useLocalDpi xmlns:a14="http://schemas.microsoft.com/office/drawing/2010/main" val="0"/>
                    </a:ext>
                  </a:extLst>
                </a:blip>
                <a:srcRect l="47456" t="24643" r="2117" b="15330"/>
                <a:stretch/>
              </p:blipFill>
              <p:spPr>
                <a:xfrm>
                  <a:off x="8297335" y="225774"/>
                  <a:ext cx="1636887" cy="1592010"/>
                </a:xfrm>
                <a:prstGeom prst="rect">
                  <a:avLst/>
                </a:prstGeom>
              </p:spPr>
            </p:pic>
          </p:grpSp>
          <p:grpSp>
            <p:nvGrpSpPr>
              <p:cNvPr id="70" name="Group 60"/>
              <p:cNvGrpSpPr/>
              <p:nvPr/>
            </p:nvGrpSpPr>
            <p:grpSpPr>
              <a:xfrm>
                <a:off x="609600" y="3705594"/>
                <a:ext cx="3505200" cy="2542815"/>
                <a:chOff x="609600" y="3705594"/>
                <a:chExt cx="3505200" cy="2542815"/>
              </a:xfrm>
            </p:grpSpPr>
            <p:grpSp>
              <p:nvGrpSpPr>
                <p:cNvPr id="71" name="Group 33"/>
                <p:cNvGrpSpPr/>
                <p:nvPr/>
              </p:nvGrpSpPr>
              <p:grpSpPr>
                <a:xfrm>
                  <a:off x="609600" y="4800600"/>
                  <a:ext cx="1309511" cy="1447809"/>
                  <a:chOff x="3581400" y="4343400"/>
                  <a:chExt cx="1309511" cy="1447809"/>
                </a:xfrm>
              </p:grpSpPr>
              <p:sp>
                <p:nvSpPr>
                  <p:cNvPr id="77" name="Rounded Rectangle 18"/>
                  <p:cNvSpPr/>
                  <p:nvPr/>
                </p:nvSpPr>
                <p:spPr>
                  <a:xfrm>
                    <a:off x="3581400" y="4343400"/>
                    <a:ext cx="1309511" cy="1447809"/>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descr="1811485141599778122-512.png"/>
                  <p:cNvPicPr>
                    <a:picLocks noChangeAspect="1"/>
                  </p:cNvPicPr>
                  <p:nvPr/>
                </p:nvPicPr>
                <p:blipFill>
                  <a:blip r:embed="rId3" cstate="print"/>
                  <a:stretch>
                    <a:fillRect/>
                  </a:stretch>
                </p:blipFill>
                <p:spPr>
                  <a:xfrm>
                    <a:off x="3733800" y="4572000"/>
                    <a:ext cx="990600" cy="990600"/>
                  </a:xfrm>
                  <a:prstGeom prst="rect">
                    <a:avLst/>
                  </a:prstGeom>
                </p:spPr>
              </p:pic>
              <p:cxnSp>
                <p:nvCxnSpPr>
                  <p:cNvPr id="79" name="Straight Connector 78"/>
                  <p:cNvCxnSpPr/>
                  <p:nvPr/>
                </p:nvCxnSpPr>
                <p:spPr>
                  <a:xfrm flipV="1">
                    <a:off x="3657600" y="4419600"/>
                    <a:ext cx="1143000" cy="1295400"/>
                  </a:xfrm>
                  <a:prstGeom prst="line">
                    <a:avLst/>
                  </a:prstGeom>
                  <a:ln w="762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2" name="Group 34"/>
                <p:cNvGrpSpPr/>
                <p:nvPr/>
              </p:nvGrpSpPr>
              <p:grpSpPr>
                <a:xfrm>
                  <a:off x="2805289" y="4800600"/>
                  <a:ext cx="1309511" cy="1447809"/>
                  <a:chOff x="5562600" y="4343400"/>
                  <a:chExt cx="1309511" cy="1447809"/>
                </a:xfrm>
              </p:grpSpPr>
              <p:sp>
                <p:nvSpPr>
                  <p:cNvPr id="75" name="Rounded Rectangle 18"/>
                  <p:cNvSpPr/>
                  <p:nvPr/>
                </p:nvSpPr>
                <p:spPr>
                  <a:xfrm>
                    <a:off x="5562600" y="4343400"/>
                    <a:ext cx="1309511" cy="14478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descr="1811485141599778122-512.png"/>
                  <p:cNvPicPr>
                    <a:picLocks noChangeAspect="1"/>
                  </p:cNvPicPr>
                  <p:nvPr/>
                </p:nvPicPr>
                <p:blipFill>
                  <a:blip r:embed="rId3" cstate="print"/>
                  <a:stretch>
                    <a:fillRect/>
                  </a:stretch>
                </p:blipFill>
                <p:spPr>
                  <a:xfrm>
                    <a:off x="5715000" y="4572000"/>
                    <a:ext cx="990600" cy="990600"/>
                  </a:xfrm>
                  <a:prstGeom prst="rect">
                    <a:avLst/>
                  </a:prstGeom>
                </p:spPr>
              </p:pic>
            </p:grpSp>
            <p:cxnSp>
              <p:nvCxnSpPr>
                <p:cNvPr id="73" name="Straight Arrow Connector 72"/>
                <p:cNvCxnSpPr>
                  <a:stCxn id="80" idx="2"/>
                  <a:endCxn id="77" idx="0"/>
                </p:cNvCxnSpPr>
                <p:nvPr/>
              </p:nvCxnSpPr>
              <p:spPr>
                <a:xfrm flipH="1">
                  <a:off x="1264356" y="3705594"/>
                  <a:ext cx="990600" cy="1095006"/>
                </a:xfrm>
                <a:prstGeom prst="straightConnector1">
                  <a:avLst/>
                </a:prstGeom>
                <a:ln w="76200">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80" idx="2"/>
                  <a:endCxn id="75" idx="0"/>
                </p:cNvCxnSpPr>
                <p:nvPr/>
              </p:nvCxnSpPr>
              <p:spPr>
                <a:xfrm>
                  <a:off x="2254956" y="3705594"/>
                  <a:ext cx="1205089" cy="1095006"/>
                </a:xfrm>
                <a:prstGeom prst="straightConnector1">
                  <a:avLst/>
                </a:prstGeom>
                <a:ln w="76200">
                  <a:solidFill>
                    <a:srgbClr val="00B050"/>
                  </a:solidFill>
                  <a:tailEnd type="stealth"/>
                </a:ln>
              </p:spPr>
              <p:style>
                <a:lnRef idx="1">
                  <a:schemeClr val="accent1"/>
                </a:lnRef>
                <a:fillRef idx="0">
                  <a:schemeClr val="accent1"/>
                </a:fillRef>
                <a:effectRef idx="0">
                  <a:schemeClr val="accent1"/>
                </a:effectRef>
                <a:fontRef idx="minor">
                  <a:schemeClr val="tx1"/>
                </a:fontRef>
              </p:style>
            </p:cxnSp>
          </p:grpSp>
        </p:grpSp>
        <p:grpSp>
          <p:nvGrpSpPr>
            <p:cNvPr id="32" name="Group 21"/>
            <p:cNvGrpSpPr/>
            <p:nvPr/>
          </p:nvGrpSpPr>
          <p:grpSpPr>
            <a:xfrm>
              <a:off x="1433689" y="152400"/>
              <a:ext cx="1309511" cy="1244050"/>
              <a:chOff x="3386667" y="633224"/>
              <a:chExt cx="1783644" cy="1872903"/>
            </a:xfrm>
          </p:grpSpPr>
          <p:sp>
            <p:nvSpPr>
              <p:cNvPr id="67" name="Rounded Rectangle 66"/>
              <p:cNvSpPr/>
              <p:nvPr/>
            </p:nvSpPr>
            <p:spPr>
              <a:xfrm>
                <a:off x="3386667" y="633224"/>
                <a:ext cx="1783644" cy="187290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p:cNvPicPr>
                <a:picLocks noChangeAspect="1"/>
              </p:cNvPicPr>
              <p:nvPr/>
            </p:nvPicPr>
            <p:blipFill rotWithShape="1">
              <a:blip r:embed="rId4" cstate="print">
                <a:extLst>
                  <a:ext uri="{28A0092B-C50C-407E-A947-70E740481C1C}">
                    <a14:useLocalDpi xmlns:a14="http://schemas.microsoft.com/office/drawing/2010/main" val="0"/>
                  </a:ext>
                </a:extLst>
              </a:blip>
              <a:srcRect l="11276" t="24643" r="49808" b="15330"/>
              <a:stretch/>
            </p:blipFill>
            <p:spPr>
              <a:xfrm>
                <a:off x="3668892" y="667090"/>
                <a:ext cx="1444975" cy="1669709"/>
              </a:xfrm>
              <a:prstGeom prst="rect">
                <a:avLst/>
              </a:prstGeom>
              <a:ln>
                <a:noFill/>
              </a:ln>
            </p:spPr>
          </p:pic>
        </p:grpSp>
        <p:grpSp>
          <p:nvGrpSpPr>
            <p:cNvPr id="33" name="Group 59"/>
            <p:cNvGrpSpPr/>
            <p:nvPr/>
          </p:nvGrpSpPr>
          <p:grpSpPr>
            <a:xfrm>
              <a:off x="457200" y="1396450"/>
              <a:ext cx="3505200" cy="2184950"/>
              <a:chOff x="5181600" y="3705594"/>
              <a:chExt cx="3505200" cy="2542815"/>
            </a:xfrm>
          </p:grpSpPr>
          <p:grpSp>
            <p:nvGrpSpPr>
              <p:cNvPr id="34" name="Group 50"/>
              <p:cNvGrpSpPr/>
              <p:nvPr/>
            </p:nvGrpSpPr>
            <p:grpSpPr>
              <a:xfrm>
                <a:off x="5181600" y="4800600"/>
                <a:ext cx="1309511" cy="1447809"/>
                <a:chOff x="3581400" y="4343400"/>
                <a:chExt cx="1309511" cy="1447809"/>
              </a:xfrm>
            </p:grpSpPr>
            <p:sp>
              <p:nvSpPr>
                <p:cNvPr id="64" name="Rounded Rectangle 18"/>
                <p:cNvSpPr/>
                <p:nvPr/>
              </p:nvSpPr>
              <p:spPr>
                <a:xfrm>
                  <a:off x="3581400" y="4343400"/>
                  <a:ext cx="1309511" cy="1447809"/>
                </a:xfrm>
                <a:prstGeom prst="roundRect">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descr="1811485141599778122-512.png"/>
                <p:cNvPicPr>
                  <a:picLocks noChangeAspect="1"/>
                </p:cNvPicPr>
                <p:nvPr/>
              </p:nvPicPr>
              <p:blipFill>
                <a:blip r:embed="rId3" cstate="print"/>
                <a:stretch>
                  <a:fillRect/>
                </a:stretch>
              </p:blipFill>
              <p:spPr>
                <a:xfrm>
                  <a:off x="3733800" y="4572000"/>
                  <a:ext cx="990600" cy="990600"/>
                </a:xfrm>
                <a:prstGeom prst="rect">
                  <a:avLst/>
                </a:prstGeom>
              </p:spPr>
            </p:pic>
            <p:cxnSp>
              <p:nvCxnSpPr>
                <p:cNvPr id="66" name="Straight Connector 65"/>
                <p:cNvCxnSpPr/>
                <p:nvPr/>
              </p:nvCxnSpPr>
              <p:spPr>
                <a:xfrm flipV="1">
                  <a:off x="3657600" y="4419600"/>
                  <a:ext cx="1143000" cy="1295400"/>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54"/>
              <p:cNvGrpSpPr/>
              <p:nvPr/>
            </p:nvGrpSpPr>
            <p:grpSpPr>
              <a:xfrm>
                <a:off x="7377289" y="4800600"/>
                <a:ext cx="1309511" cy="1447809"/>
                <a:chOff x="5562600" y="4343400"/>
                <a:chExt cx="1309511" cy="1447809"/>
              </a:xfrm>
            </p:grpSpPr>
            <p:sp>
              <p:nvSpPr>
                <p:cNvPr id="51" name="Rounded Rectangle 18"/>
                <p:cNvSpPr/>
                <p:nvPr/>
              </p:nvSpPr>
              <p:spPr>
                <a:xfrm>
                  <a:off x="5562600" y="4343400"/>
                  <a:ext cx="1309511" cy="144780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descr="1811485141599778122-512.png"/>
                <p:cNvPicPr>
                  <a:picLocks noChangeAspect="1"/>
                </p:cNvPicPr>
                <p:nvPr/>
              </p:nvPicPr>
              <p:blipFill>
                <a:blip r:embed="rId3" cstate="print"/>
                <a:stretch>
                  <a:fillRect/>
                </a:stretch>
              </p:blipFill>
              <p:spPr>
                <a:xfrm>
                  <a:off x="5715000" y="4572000"/>
                  <a:ext cx="990600" cy="990600"/>
                </a:xfrm>
                <a:prstGeom prst="rect">
                  <a:avLst/>
                </a:prstGeom>
              </p:spPr>
            </p:pic>
          </p:grpSp>
          <p:cxnSp>
            <p:nvCxnSpPr>
              <p:cNvPr id="36" name="Straight Arrow Connector 35"/>
              <p:cNvCxnSpPr>
                <a:endCxn id="64" idx="0"/>
              </p:cNvCxnSpPr>
              <p:nvPr/>
            </p:nvCxnSpPr>
            <p:spPr>
              <a:xfrm flipH="1">
                <a:off x="5836356" y="3705594"/>
                <a:ext cx="990600" cy="1095006"/>
              </a:xfrm>
              <a:prstGeom prst="straightConnector1">
                <a:avLst/>
              </a:prstGeom>
              <a:ln w="76200">
                <a:solidFill>
                  <a:schemeClr val="bg1">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51" idx="0"/>
              </p:cNvCxnSpPr>
              <p:nvPr/>
            </p:nvCxnSpPr>
            <p:spPr>
              <a:xfrm>
                <a:off x="6826956" y="3705594"/>
                <a:ext cx="1205089" cy="1095006"/>
              </a:xfrm>
              <a:prstGeom prst="straightConnector1">
                <a:avLst/>
              </a:prstGeom>
              <a:ln w="76200">
                <a:solidFill>
                  <a:srgbClr val="FF0000"/>
                </a:solidFill>
                <a:tailEnd type="stealth"/>
              </a:ln>
            </p:spPr>
            <p:style>
              <a:lnRef idx="1">
                <a:schemeClr val="accent1"/>
              </a:lnRef>
              <a:fillRef idx="0">
                <a:schemeClr val="accent1"/>
              </a:fillRef>
              <a:effectRef idx="0">
                <a:schemeClr val="accent1"/>
              </a:effectRef>
              <a:fontRef idx="minor">
                <a:schemeClr val="tx1"/>
              </a:fontRef>
            </p:style>
          </p:cxnSp>
        </p:grpSp>
      </p:grpSp>
      <p:sp>
        <p:nvSpPr>
          <p:cNvPr id="39" name="Rectangle 38">
            <a:extLst>
              <a:ext uri="{FF2B5EF4-FFF2-40B4-BE49-F238E27FC236}">
                <a16:creationId xmlns:a16="http://schemas.microsoft.com/office/drawing/2014/main" id="{62628884-AA2E-4E82-BC7E-8B1C2B3B5A06}"/>
              </a:ext>
            </a:extLst>
          </p:cNvPr>
          <p:cNvSpPr/>
          <p:nvPr/>
        </p:nvSpPr>
        <p:spPr>
          <a:xfrm>
            <a:off x="467833" y="3880310"/>
            <a:ext cx="11121655" cy="830997"/>
          </a:xfrm>
          <a:prstGeom prst="rect">
            <a:avLst/>
          </a:prstGeom>
        </p:spPr>
        <p:txBody>
          <a:bodyPr wrap="square">
            <a:spAutoFit/>
          </a:bodyPr>
          <a:lstStyle/>
          <a:p>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Not wearing mask </a:t>
            </a:r>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is a one of the most important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associated factor </a:t>
            </a:r>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of having COVID-19 positive among people living in the Dhaka City, 2022</a:t>
            </a:r>
          </a:p>
        </p:txBody>
      </p:sp>
    </p:spTree>
    <p:extLst>
      <p:ext uri="{BB962C8B-B14F-4D97-AF65-F5344CB8AC3E}">
        <p14:creationId xmlns:p14="http://schemas.microsoft.com/office/powerpoint/2010/main" val="243476877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469899" y="154452"/>
          <a:ext cx="11079675" cy="6286500"/>
        </p:xfrm>
        <a:graphic>
          <a:graphicData uri="http://schemas.openxmlformats.org/drawingml/2006/table">
            <a:tbl>
              <a:tblPr>
                <a:tableStyleId>{5C22544A-7EE6-4342-B048-85BDC9FD1C3A}</a:tableStyleId>
              </a:tblPr>
              <a:tblGrid>
                <a:gridCol w="752440">
                  <a:extLst>
                    <a:ext uri="{9D8B030D-6E8A-4147-A177-3AD203B41FA5}">
                      <a16:colId xmlns:a16="http://schemas.microsoft.com/office/drawing/2014/main" val="695350399"/>
                    </a:ext>
                  </a:extLst>
                </a:gridCol>
                <a:gridCol w="2990947">
                  <a:extLst>
                    <a:ext uri="{9D8B030D-6E8A-4147-A177-3AD203B41FA5}">
                      <a16:colId xmlns:a16="http://schemas.microsoft.com/office/drawing/2014/main" val="3458561769"/>
                    </a:ext>
                  </a:extLst>
                </a:gridCol>
                <a:gridCol w="2520674">
                  <a:extLst>
                    <a:ext uri="{9D8B030D-6E8A-4147-A177-3AD203B41FA5}">
                      <a16:colId xmlns:a16="http://schemas.microsoft.com/office/drawing/2014/main" val="439460491"/>
                    </a:ext>
                  </a:extLst>
                </a:gridCol>
                <a:gridCol w="1147470">
                  <a:extLst>
                    <a:ext uri="{9D8B030D-6E8A-4147-A177-3AD203B41FA5}">
                      <a16:colId xmlns:a16="http://schemas.microsoft.com/office/drawing/2014/main" val="4181029106"/>
                    </a:ext>
                  </a:extLst>
                </a:gridCol>
                <a:gridCol w="2520674">
                  <a:extLst>
                    <a:ext uri="{9D8B030D-6E8A-4147-A177-3AD203B41FA5}">
                      <a16:colId xmlns:a16="http://schemas.microsoft.com/office/drawing/2014/main" val="3042745427"/>
                    </a:ext>
                  </a:extLst>
                </a:gridCol>
                <a:gridCol w="1147470">
                  <a:extLst>
                    <a:ext uri="{9D8B030D-6E8A-4147-A177-3AD203B41FA5}">
                      <a16:colId xmlns:a16="http://schemas.microsoft.com/office/drawing/2014/main" val="4022631178"/>
                    </a:ext>
                  </a:extLst>
                </a:gridCol>
              </a:tblGrid>
              <a:tr h="289809">
                <a:tc gridSpan="6">
                  <a:txBody>
                    <a:bodyPr/>
                    <a:lstStyle/>
                    <a:p>
                      <a:pPr algn="l" fontAlgn="b"/>
                      <a:r>
                        <a:rPr lang="en-US" sz="2000" b="1" u="none" strike="noStrike" dirty="0">
                          <a:solidFill>
                            <a:srgbClr val="00B0F0"/>
                          </a:solidFill>
                          <a:effectLst/>
                          <a:latin typeface="Tahoma" panose="020B0604030504040204" pitchFamily="34" charset="0"/>
                          <a:ea typeface="Tahoma" panose="020B0604030504040204" pitchFamily="34" charset="0"/>
                          <a:cs typeface="Tahoma" panose="020B0604030504040204" pitchFamily="34" charset="0"/>
                        </a:rPr>
                        <a:t>Moderate</a:t>
                      </a:r>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 stunting Compared with non-stunting</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16394921"/>
                  </a:ext>
                </a:extLst>
              </a:tr>
              <a:tr h="289809">
                <a:tc gridSpan="2">
                  <a:txBody>
                    <a:bodyPr/>
                    <a:lstStyle/>
                    <a:p>
                      <a:pPr algn="l" fontAlgn="b"/>
                      <a:endParaRPr lang="en-US" sz="2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OR (95% CI)</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p-value</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aOR</a:t>
                      </a:r>
                      <a:r>
                        <a:rPr lang="en-US" sz="20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 (95% CI)</a:t>
                      </a:r>
                      <a:endParaRPr lang="en-US" sz="20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p-value</a:t>
                      </a:r>
                      <a:endParaRPr lang="en-US" sz="20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9243280"/>
                  </a:ext>
                </a:extLst>
              </a:tr>
              <a:tr h="289809">
                <a:tc gridSpan="2">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Maternal Underweight</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9374156"/>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Normal</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8379485"/>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Underweight</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1.61 (1.39, 1.85)</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1.34 (1.16, 1.56)</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6708993"/>
                  </a:ext>
                </a:extLst>
              </a:tr>
              <a:tr h="289809">
                <a:tc gridSpan="2">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ANC</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263989"/>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Yes</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478764"/>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No</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1.41 (1.24, 1.60)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1.14 (1.00, 1.31)</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0.049</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9702562"/>
                  </a:ext>
                </a:extLst>
              </a:tr>
              <a:tr h="289809">
                <a:tc gridSpan="2">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Having fever</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3448015"/>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No</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0740091"/>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Yes</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1.07 (0.96, 1.20)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0.237</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1.04 (0.92, 1.17)</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0.527</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6909875"/>
                  </a:ext>
                </a:extLst>
              </a:tr>
              <a:tr h="289809">
                <a:tc gridSpan="2">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Education</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9902469"/>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Secondary/above</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1493658"/>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Below secondary</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1.70 (1.52, 1.90)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1.33 (1.18, 1.50)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1063214"/>
                  </a:ext>
                </a:extLst>
              </a:tr>
              <a:tr h="289809">
                <a:tc gridSpan="2">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Wealth index</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874169"/>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Richest</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0831142"/>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Poorest</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3.03 (2.52, 3.64)</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2.39 (1.96, 2.92)</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2531007"/>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Poorer</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2.83 (2.34, 3.41)</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2.38 (1.96, 2.90)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0793866"/>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Middle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2.10 (1.73, 2.56)</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1.87 (1.53, 2.28)</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9648654"/>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Richer</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1.78 (1.47, 2.17)</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1.63 (1.34, 1.99)</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294522"/>
                  </a:ext>
                </a:extLst>
              </a:tr>
            </a:tbl>
          </a:graphicData>
        </a:graphic>
      </p:graphicFrame>
      <p:pic>
        <p:nvPicPr>
          <p:cNvPr id="3" name="Picture 2"/>
          <p:cNvPicPr>
            <a:picLocks noChangeAspect="1"/>
          </p:cNvPicPr>
          <p:nvPr/>
        </p:nvPicPr>
        <p:blipFill rotWithShape="1">
          <a:blip r:embed="rId2"/>
          <a:srcRect l="6049" r="26343"/>
          <a:stretch/>
        </p:blipFill>
        <p:spPr>
          <a:xfrm>
            <a:off x="16338" y="0"/>
            <a:ext cx="7937959" cy="6858000"/>
          </a:xfrm>
          <a:prstGeom prst="rect">
            <a:avLst/>
          </a:prstGeom>
          <a:ln>
            <a:solidFill>
              <a:srgbClr val="FF0000"/>
            </a:solidFill>
          </a:ln>
        </p:spPr>
      </p:pic>
    </p:spTree>
    <p:extLst>
      <p:ext uri="{BB962C8B-B14F-4D97-AF65-F5344CB8AC3E}">
        <p14:creationId xmlns:p14="http://schemas.microsoft.com/office/powerpoint/2010/main" val="4788420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469899" y="154452"/>
          <a:ext cx="11079675" cy="6286500"/>
        </p:xfrm>
        <a:graphic>
          <a:graphicData uri="http://schemas.openxmlformats.org/drawingml/2006/table">
            <a:tbl>
              <a:tblPr>
                <a:tableStyleId>{5C22544A-7EE6-4342-B048-85BDC9FD1C3A}</a:tableStyleId>
              </a:tblPr>
              <a:tblGrid>
                <a:gridCol w="752440">
                  <a:extLst>
                    <a:ext uri="{9D8B030D-6E8A-4147-A177-3AD203B41FA5}">
                      <a16:colId xmlns:a16="http://schemas.microsoft.com/office/drawing/2014/main" val="695350399"/>
                    </a:ext>
                  </a:extLst>
                </a:gridCol>
                <a:gridCol w="2990947">
                  <a:extLst>
                    <a:ext uri="{9D8B030D-6E8A-4147-A177-3AD203B41FA5}">
                      <a16:colId xmlns:a16="http://schemas.microsoft.com/office/drawing/2014/main" val="3458561769"/>
                    </a:ext>
                  </a:extLst>
                </a:gridCol>
                <a:gridCol w="2520674">
                  <a:extLst>
                    <a:ext uri="{9D8B030D-6E8A-4147-A177-3AD203B41FA5}">
                      <a16:colId xmlns:a16="http://schemas.microsoft.com/office/drawing/2014/main" val="439460491"/>
                    </a:ext>
                  </a:extLst>
                </a:gridCol>
                <a:gridCol w="1147470">
                  <a:extLst>
                    <a:ext uri="{9D8B030D-6E8A-4147-A177-3AD203B41FA5}">
                      <a16:colId xmlns:a16="http://schemas.microsoft.com/office/drawing/2014/main" val="4181029106"/>
                    </a:ext>
                  </a:extLst>
                </a:gridCol>
                <a:gridCol w="2520674">
                  <a:extLst>
                    <a:ext uri="{9D8B030D-6E8A-4147-A177-3AD203B41FA5}">
                      <a16:colId xmlns:a16="http://schemas.microsoft.com/office/drawing/2014/main" val="3042745427"/>
                    </a:ext>
                  </a:extLst>
                </a:gridCol>
                <a:gridCol w="1147470">
                  <a:extLst>
                    <a:ext uri="{9D8B030D-6E8A-4147-A177-3AD203B41FA5}">
                      <a16:colId xmlns:a16="http://schemas.microsoft.com/office/drawing/2014/main" val="4022631178"/>
                    </a:ext>
                  </a:extLst>
                </a:gridCol>
              </a:tblGrid>
              <a:tr h="289809">
                <a:tc gridSpan="6">
                  <a:txBody>
                    <a:bodyPr/>
                    <a:lstStyle/>
                    <a:p>
                      <a:pPr algn="l" fontAlgn="b"/>
                      <a:r>
                        <a:rPr lang="en-US" sz="2000" b="1" u="none" strike="noStrike" dirty="0">
                          <a:solidFill>
                            <a:srgbClr val="00B0F0"/>
                          </a:solidFill>
                          <a:effectLst/>
                          <a:latin typeface="Tahoma" panose="020B0604030504040204" pitchFamily="34" charset="0"/>
                          <a:ea typeface="Tahoma" panose="020B0604030504040204" pitchFamily="34" charset="0"/>
                          <a:cs typeface="Tahoma" panose="020B0604030504040204" pitchFamily="34" charset="0"/>
                        </a:rPr>
                        <a:t>Moderate</a:t>
                      </a:r>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 stunting Compared with non-stunting</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16394921"/>
                  </a:ext>
                </a:extLst>
              </a:tr>
              <a:tr h="289809">
                <a:tc gridSpan="2">
                  <a:txBody>
                    <a:bodyPr/>
                    <a:lstStyle/>
                    <a:p>
                      <a:pPr algn="l" fontAlgn="b"/>
                      <a:endParaRPr lang="en-US" sz="2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OR (95% CI)</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p-value</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aOR</a:t>
                      </a:r>
                      <a:r>
                        <a:rPr lang="en-US" sz="20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 (95% CI)</a:t>
                      </a:r>
                      <a:endParaRPr lang="en-US" sz="20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p-value</a:t>
                      </a:r>
                      <a:endParaRPr lang="en-US" sz="20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9243280"/>
                  </a:ext>
                </a:extLst>
              </a:tr>
              <a:tr h="289809">
                <a:tc gridSpan="2">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Maternal Underweight</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9374156"/>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Normal</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8379485"/>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Underweight</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1.61 (1.39, 1.85)</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1.34 (1.16, 1.56)</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6708993"/>
                  </a:ext>
                </a:extLst>
              </a:tr>
              <a:tr h="289809">
                <a:tc gridSpan="2">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ANC</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263989"/>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Yes</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478764"/>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No</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1.41 (1.24, 1.60)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1.14 (1.00, 1.31)</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0.049</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9702562"/>
                  </a:ext>
                </a:extLst>
              </a:tr>
              <a:tr h="289809">
                <a:tc gridSpan="2">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Having fever</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3448015"/>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No</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0740091"/>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Yes</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1.07 (0.96, 1.20)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0.237</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1.04 (0.92, 1.17)</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0.527</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6909875"/>
                  </a:ext>
                </a:extLst>
              </a:tr>
              <a:tr h="289809">
                <a:tc gridSpan="2">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Education</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9902469"/>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Secondary/above</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1493658"/>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Below secondary</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1.70 (1.52, 1.90)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1.33 (1.18, 1.50)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1063214"/>
                  </a:ext>
                </a:extLst>
              </a:tr>
              <a:tr h="289809">
                <a:tc gridSpan="2">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Wealth index</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874169"/>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Richest</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0831142"/>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Poorest</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3.03 (2.52, 3.64)</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2.39 (1.96, 2.92)</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2531007"/>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Poorer</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2.83 (2.34, 3.41)</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2.38 (1.96, 2.90)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0793866"/>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Middle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2.10 (1.73, 2.56)</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1.87 (1.53, 2.28)</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9648654"/>
                  </a:ext>
                </a:extLst>
              </a:tr>
              <a:tr h="289809">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Richer</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1.78 (1.47, 2.17)</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1.63 (1.34, 1.99)</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294522"/>
                  </a:ext>
                </a:extLst>
              </a:tr>
            </a:tbl>
          </a:graphicData>
        </a:graphic>
      </p:graphicFrame>
    </p:spTree>
    <p:extLst>
      <p:ext uri="{BB962C8B-B14F-4D97-AF65-F5344CB8AC3E}">
        <p14:creationId xmlns:p14="http://schemas.microsoft.com/office/powerpoint/2010/main" val="253618154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949926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38113" y="237220"/>
          <a:ext cx="11853887" cy="6286500"/>
        </p:xfrm>
        <a:graphic>
          <a:graphicData uri="http://schemas.openxmlformats.org/drawingml/2006/table">
            <a:tbl>
              <a:tblPr>
                <a:tableStyleId>{5C22544A-7EE6-4342-B048-85BDC9FD1C3A}</a:tableStyleId>
              </a:tblPr>
              <a:tblGrid>
                <a:gridCol w="805018">
                  <a:extLst>
                    <a:ext uri="{9D8B030D-6E8A-4147-A177-3AD203B41FA5}">
                      <a16:colId xmlns:a16="http://schemas.microsoft.com/office/drawing/2014/main" val="1141948409"/>
                    </a:ext>
                  </a:extLst>
                </a:gridCol>
                <a:gridCol w="3199945">
                  <a:extLst>
                    <a:ext uri="{9D8B030D-6E8A-4147-A177-3AD203B41FA5}">
                      <a16:colId xmlns:a16="http://schemas.microsoft.com/office/drawing/2014/main" val="2371155845"/>
                    </a:ext>
                  </a:extLst>
                </a:gridCol>
                <a:gridCol w="2696810">
                  <a:extLst>
                    <a:ext uri="{9D8B030D-6E8A-4147-A177-3AD203B41FA5}">
                      <a16:colId xmlns:a16="http://schemas.microsoft.com/office/drawing/2014/main" val="1129669109"/>
                    </a:ext>
                  </a:extLst>
                </a:gridCol>
                <a:gridCol w="1227652">
                  <a:extLst>
                    <a:ext uri="{9D8B030D-6E8A-4147-A177-3AD203B41FA5}">
                      <a16:colId xmlns:a16="http://schemas.microsoft.com/office/drawing/2014/main" val="3142098387"/>
                    </a:ext>
                  </a:extLst>
                </a:gridCol>
                <a:gridCol w="2696810">
                  <a:extLst>
                    <a:ext uri="{9D8B030D-6E8A-4147-A177-3AD203B41FA5}">
                      <a16:colId xmlns:a16="http://schemas.microsoft.com/office/drawing/2014/main" val="3075297397"/>
                    </a:ext>
                  </a:extLst>
                </a:gridCol>
                <a:gridCol w="1227652">
                  <a:extLst>
                    <a:ext uri="{9D8B030D-6E8A-4147-A177-3AD203B41FA5}">
                      <a16:colId xmlns:a16="http://schemas.microsoft.com/office/drawing/2014/main" val="1361789306"/>
                    </a:ext>
                  </a:extLst>
                </a:gridCol>
              </a:tblGrid>
              <a:tr h="82296">
                <a:tc gridSpan="6">
                  <a:txBody>
                    <a:bodyPr/>
                    <a:lstStyle/>
                    <a:p>
                      <a:pPr algn="l" fontAlgn="b"/>
                      <a:r>
                        <a:rPr lang="en-US" sz="2000" b="1"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rPr>
                        <a:t>Severe</a:t>
                      </a:r>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 stunting Compared with non-stunting</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70021376"/>
                  </a:ext>
                </a:extLst>
              </a:tr>
              <a:tr h="82296">
                <a:tc gridSpan="2">
                  <a:txBody>
                    <a:bodyPr/>
                    <a:lstStyle/>
                    <a:p>
                      <a:pPr algn="l" fontAlgn="b"/>
                      <a:endPar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OR (95% CI)</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p-value</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aOR</a:t>
                      </a:r>
                      <a:r>
                        <a:rPr lang="en-US" sz="20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 (95% CI)</a:t>
                      </a:r>
                      <a:endParaRPr lang="en-US" sz="20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p-value</a:t>
                      </a:r>
                      <a:endParaRPr lang="en-US" sz="20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6914711"/>
                  </a:ext>
                </a:extLst>
              </a:tr>
              <a:tr h="82296">
                <a:tc gridSpan="2">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Maternal Underweight</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a:endParaRPr lang="en-US" dirty="0">
                        <a:solidFill>
                          <a:schemeClr val="tx1"/>
                        </a:solidFil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solidFill>
                          <a:schemeClr val="tx1"/>
                        </a:solidFil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solidFill>
                          <a:schemeClr val="tx1"/>
                        </a:solidFil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1857751"/>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Normal</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7225822"/>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Underweight</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1.97 (1.62, 2.39)</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1.54 (1.26, 1.88)</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162552"/>
                  </a:ext>
                </a:extLst>
              </a:tr>
              <a:tr h="82296">
                <a:tc gridSpan="2">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ANC</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5948836"/>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Yes</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42659"/>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No</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1.6 (1.32, 1.94)</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1.15 (0.94, 1.4)</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0.187</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4191746"/>
                  </a:ext>
                </a:extLst>
              </a:tr>
              <a:tr h="82296">
                <a:tc gridSpan="2">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Having fever</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2234628"/>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No</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62037"/>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Yes</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1.06 (0.9, 1.25)</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0.508</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1.02 (0.86, 1.2)</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0.848</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5653601"/>
                  </a:ext>
                </a:extLst>
              </a:tr>
              <a:tr h="82296">
                <a:tc gridSpan="2">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Education</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8871146"/>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Secondary/above</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9748163"/>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Below secondary</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2.57 (2.2, 3.01)</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1.91 (1.61, 2.26)</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3577300"/>
                  </a:ext>
                </a:extLst>
              </a:tr>
              <a:tr h="82296">
                <a:tc gridSpan="2">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Wealth index</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798912"/>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Richest</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983950"/>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Poorest</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4.41 (3.31, 5.89)</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2.80 (2.06, 3.82)</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1658422"/>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Poorer</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3.84 (2.86, 5.16)</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2.76 (2.03, 3.75)</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144171"/>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Middle</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2.37 (1.73, 3.25)</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1.92 (1.39, 2.64)</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9333443"/>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Richer</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1.96 (1.43, 2.69)</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1.66 (1.20, 2.29)</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0.002</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7279069"/>
                  </a:ext>
                </a:extLst>
              </a:tr>
            </a:tbl>
          </a:graphicData>
        </a:graphic>
      </p:graphicFrame>
      <p:pic>
        <p:nvPicPr>
          <p:cNvPr id="3" name="Picture 2"/>
          <p:cNvPicPr>
            <a:picLocks noChangeAspect="1"/>
          </p:cNvPicPr>
          <p:nvPr/>
        </p:nvPicPr>
        <p:blipFill rotWithShape="1">
          <a:blip r:embed="rId3"/>
          <a:srcRect l="6453" r="26773"/>
          <a:stretch/>
        </p:blipFill>
        <p:spPr>
          <a:xfrm>
            <a:off x="88489" y="0"/>
            <a:ext cx="8141110" cy="6858000"/>
          </a:xfrm>
          <a:prstGeom prst="rect">
            <a:avLst/>
          </a:prstGeom>
          <a:ln>
            <a:solidFill>
              <a:srgbClr val="FF0000"/>
            </a:solidFill>
          </a:ln>
        </p:spPr>
      </p:pic>
    </p:spTree>
    <p:extLst>
      <p:ext uri="{BB962C8B-B14F-4D97-AF65-F5344CB8AC3E}">
        <p14:creationId xmlns:p14="http://schemas.microsoft.com/office/powerpoint/2010/main" val="230089061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38113" y="237220"/>
          <a:ext cx="11853887" cy="6286500"/>
        </p:xfrm>
        <a:graphic>
          <a:graphicData uri="http://schemas.openxmlformats.org/drawingml/2006/table">
            <a:tbl>
              <a:tblPr>
                <a:tableStyleId>{5C22544A-7EE6-4342-B048-85BDC9FD1C3A}</a:tableStyleId>
              </a:tblPr>
              <a:tblGrid>
                <a:gridCol w="805018">
                  <a:extLst>
                    <a:ext uri="{9D8B030D-6E8A-4147-A177-3AD203B41FA5}">
                      <a16:colId xmlns:a16="http://schemas.microsoft.com/office/drawing/2014/main" val="1141948409"/>
                    </a:ext>
                  </a:extLst>
                </a:gridCol>
                <a:gridCol w="3199945">
                  <a:extLst>
                    <a:ext uri="{9D8B030D-6E8A-4147-A177-3AD203B41FA5}">
                      <a16:colId xmlns:a16="http://schemas.microsoft.com/office/drawing/2014/main" val="2371155845"/>
                    </a:ext>
                  </a:extLst>
                </a:gridCol>
                <a:gridCol w="2696810">
                  <a:extLst>
                    <a:ext uri="{9D8B030D-6E8A-4147-A177-3AD203B41FA5}">
                      <a16:colId xmlns:a16="http://schemas.microsoft.com/office/drawing/2014/main" val="1129669109"/>
                    </a:ext>
                  </a:extLst>
                </a:gridCol>
                <a:gridCol w="1227652">
                  <a:extLst>
                    <a:ext uri="{9D8B030D-6E8A-4147-A177-3AD203B41FA5}">
                      <a16:colId xmlns:a16="http://schemas.microsoft.com/office/drawing/2014/main" val="3142098387"/>
                    </a:ext>
                  </a:extLst>
                </a:gridCol>
                <a:gridCol w="2696810">
                  <a:extLst>
                    <a:ext uri="{9D8B030D-6E8A-4147-A177-3AD203B41FA5}">
                      <a16:colId xmlns:a16="http://schemas.microsoft.com/office/drawing/2014/main" val="3075297397"/>
                    </a:ext>
                  </a:extLst>
                </a:gridCol>
                <a:gridCol w="1227652">
                  <a:extLst>
                    <a:ext uri="{9D8B030D-6E8A-4147-A177-3AD203B41FA5}">
                      <a16:colId xmlns:a16="http://schemas.microsoft.com/office/drawing/2014/main" val="1361789306"/>
                    </a:ext>
                  </a:extLst>
                </a:gridCol>
              </a:tblGrid>
              <a:tr h="82296">
                <a:tc gridSpan="6">
                  <a:txBody>
                    <a:bodyPr/>
                    <a:lstStyle/>
                    <a:p>
                      <a:pPr algn="l" fontAlgn="b"/>
                      <a:r>
                        <a:rPr lang="en-US" sz="2000" b="1"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rPr>
                        <a:t>Severe</a:t>
                      </a:r>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 stunting Compared with non-stunting</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70021376"/>
                  </a:ext>
                </a:extLst>
              </a:tr>
              <a:tr h="82296">
                <a:tc gridSpan="2">
                  <a:txBody>
                    <a:bodyPr/>
                    <a:lstStyle/>
                    <a:p>
                      <a:pPr algn="l" fontAlgn="b"/>
                      <a:endPar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OR (95% CI)</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a:effectLst/>
                          <a:latin typeface="Tahoma" panose="020B0604030504040204" pitchFamily="34" charset="0"/>
                          <a:ea typeface="Tahoma" panose="020B0604030504040204" pitchFamily="34" charset="0"/>
                          <a:cs typeface="Tahoma" panose="020B0604030504040204" pitchFamily="34" charset="0"/>
                        </a:rPr>
                        <a:t>p-value</a:t>
                      </a:r>
                      <a:endParaRPr lang="en-US" sz="2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aOR</a:t>
                      </a:r>
                      <a:r>
                        <a:rPr lang="en-US" sz="20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 (95% CI)</a:t>
                      </a:r>
                      <a:endParaRPr lang="en-US" sz="20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p-value</a:t>
                      </a:r>
                      <a:endParaRPr lang="en-US" sz="20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6914711"/>
                  </a:ext>
                </a:extLst>
              </a:tr>
              <a:tr h="82296">
                <a:tc gridSpan="2">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Maternal Underweight</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a:endParaRPr lang="en-US" dirty="0">
                        <a:solidFill>
                          <a:schemeClr val="tx1"/>
                        </a:solidFil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solidFill>
                          <a:schemeClr val="tx1"/>
                        </a:solidFil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solidFill>
                          <a:schemeClr val="tx1"/>
                        </a:solidFil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1857751"/>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Normal</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7225822"/>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Underweight</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1.97 (1.62, 2.39)</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1.54 (1.26, 1.88)</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162552"/>
                  </a:ext>
                </a:extLst>
              </a:tr>
              <a:tr h="82296">
                <a:tc gridSpan="2">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ANC</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5948836"/>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Yes</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42659"/>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No</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1.6 (1.32, 1.94)</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1.15 (0.94, 1.4)</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0.187</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4191746"/>
                  </a:ext>
                </a:extLst>
              </a:tr>
              <a:tr h="82296">
                <a:tc gridSpan="2">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Having fever</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2234628"/>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No</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62037"/>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Yes</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1.06 (0.9, 1.25)</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0.508</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1.02 (0.86, 1.2)</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0.848</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5653601"/>
                  </a:ext>
                </a:extLst>
              </a:tr>
              <a:tr h="82296">
                <a:tc gridSpan="2">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Education</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8871146"/>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Secondary/above</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9748163"/>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Below secondary</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2.57 (2.2, 3.01)</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1.91 (1.61, 2.26)</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3577300"/>
                  </a:ext>
                </a:extLst>
              </a:tr>
              <a:tr h="82296">
                <a:tc gridSpan="2">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Wealth index</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798912"/>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Richest</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983950"/>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Poorest</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4.41 (3.31, 5.89)</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2.80 (2.06, 3.82)</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1658422"/>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Poorer</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3.84 (2.86, 5.16)</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2.76 (2.03, 3.75)</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144171"/>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Middle</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2.37 (1.73, 3.25)</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1.92 (1.39, 2.64)</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9333443"/>
                  </a:ext>
                </a:extLst>
              </a:tr>
              <a:tr h="82296">
                <a:tc>
                  <a:txBody>
                    <a:bodyPr/>
                    <a:lstStyle/>
                    <a:p>
                      <a:pPr algn="l" fontAlgn="b"/>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Richer</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1.96 (1.43, 2.69)</a:t>
                      </a:r>
                      <a:endParaRPr lang="en-US" sz="20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1.66 (1.20, 2.29)</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0.002</a:t>
                      </a:r>
                      <a:endParaRPr lang="en-US" sz="20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7279069"/>
                  </a:ext>
                </a:extLst>
              </a:tr>
            </a:tbl>
          </a:graphicData>
        </a:graphic>
      </p:graphicFrame>
    </p:spTree>
    <p:extLst>
      <p:ext uri="{BB962C8B-B14F-4D97-AF65-F5344CB8AC3E}">
        <p14:creationId xmlns:p14="http://schemas.microsoft.com/office/powerpoint/2010/main" val="175417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229958" y="129065"/>
          <a:ext cx="11853887" cy="6235065"/>
        </p:xfrm>
        <a:graphic>
          <a:graphicData uri="http://schemas.openxmlformats.org/drawingml/2006/table">
            <a:tbl>
              <a:tblPr>
                <a:tableStyleId>{5C22544A-7EE6-4342-B048-85BDC9FD1C3A}</a:tableStyleId>
              </a:tblPr>
              <a:tblGrid>
                <a:gridCol w="805018">
                  <a:extLst>
                    <a:ext uri="{9D8B030D-6E8A-4147-A177-3AD203B41FA5}">
                      <a16:colId xmlns:a16="http://schemas.microsoft.com/office/drawing/2014/main" val="1141948409"/>
                    </a:ext>
                  </a:extLst>
                </a:gridCol>
                <a:gridCol w="3199945">
                  <a:extLst>
                    <a:ext uri="{9D8B030D-6E8A-4147-A177-3AD203B41FA5}">
                      <a16:colId xmlns:a16="http://schemas.microsoft.com/office/drawing/2014/main" val="2371155845"/>
                    </a:ext>
                  </a:extLst>
                </a:gridCol>
                <a:gridCol w="2696810">
                  <a:extLst>
                    <a:ext uri="{9D8B030D-6E8A-4147-A177-3AD203B41FA5}">
                      <a16:colId xmlns:a16="http://schemas.microsoft.com/office/drawing/2014/main" val="1129669109"/>
                    </a:ext>
                  </a:extLst>
                </a:gridCol>
                <a:gridCol w="1227652">
                  <a:extLst>
                    <a:ext uri="{9D8B030D-6E8A-4147-A177-3AD203B41FA5}">
                      <a16:colId xmlns:a16="http://schemas.microsoft.com/office/drawing/2014/main" val="3142098387"/>
                    </a:ext>
                  </a:extLst>
                </a:gridCol>
                <a:gridCol w="2696810">
                  <a:extLst>
                    <a:ext uri="{9D8B030D-6E8A-4147-A177-3AD203B41FA5}">
                      <a16:colId xmlns:a16="http://schemas.microsoft.com/office/drawing/2014/main" val="3075297397"/>
                    </a:ext>
                  </a:extLst>
                </a:gridCol>
                <a:gridCol w="1227652">
                  <a:extLst>
                    <a:ext uri="{9D8B030D-6E8A-4147-A177-3AD203B41FA5}">
                      <a16:colId xmlns:a16="http://schemas.microsoft.com/office/drawing/2014/main" val="1361789306"/>
                    </a:ext>
                  </a:extLst>
                </a:gridCol>
              </a:tblGrid>
              <a:tr h="82296">
                <a:tc gridSpan="6">
                  <a:txBody>
                    <a:bodyPr/>
                    <a:lstStyle/>
                    <a:p>
                      <a:pPr algn="l" fontAlgn="b"/>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Table ##. Association of </a:t>
                      </a:r>
                      <a:r>
                        <a:rPr lang="en-US" sz="1800" b="1" u="none" strike="noStrike" dirty="0">
                          <a:solidFill>
                            <a:srgbClr val="00B0F0"/>
                          </a:solidFill>
                          <a:effectLst/>
                          <a:latin typeface="Tahoma" panose="020B0604030504040204" pitchFamily="34" charset="0"/>
                          <a:ea typeface="Tahoma" panose="020B0604030504040204" pitchFamily="34" charset="0"/>
                          <a:cs typeface="Tahoma" panose="020B0604030504040204" pitchFamily="34" charset="0"/>
                        </a:rPr>
                        <a:t>Moderate</a:t>
                      </a:r>
                      <a:r>
                        <a:rPr lang="en-US" sz="1800" b="1" u="none" strike="noStrike" dirty="0">
                          <a:effectLst/>
                          <a:latin typeface="Tahoma" panose="020B0604030504040204" pitchFamily="34" charset="0"/>
                          <a:ea typeface="Tahoma" panose="020B0604030504040204" pitchFamily="34" charset="0"/>
                          <a:cs typeface="Tahoma" panose="020B0604030504040204" pitchFamily="34" charset="0"/>
                        </a:rPr>
                        <a:t> stunting and </a:t>
                      </a:r>
                      <a:r>
                        <a:rPr lang="en-US" sz="1800" b="1"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rPr>
                        <a:t>Severe</a:t>
                      </a:r>
                      <a:r>
                        <a:rPr lang="en-US" sz="1800" b="1" u="none" strike="noStrike" dirty="0">
                          <a:effectLst/>
                          <a:latin typeface="Tahoma" panose="020B0604030504040204" pitchFamily="34" charset="0"/>
                          <a:ea typeface="Tahoma" panose="020B0604030504040204" pitchFamily="34" charset="0"/>
                          <a:cs typeface="Tahoma" panose="020B0604030504040204" pitchFamily="34" charset="0"/>
                        </a:rPr>
                        <a:t> stunting maternal underweight</a:t>
                      </a:r>
                    </a:p>
                    <a:p>
                      <a:pPr algn="l" fontAlgn="b"/>
                      <a:endParaRPr lang="en-US" sz="1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70021376"/>
                  </a:ext>
                </a:extLst>
              </a:tr>
              <a:tr h="82296">
                <a:tc gridSpan="2">
                  <a:txBody>
                    <a:bodyPr/>
                    <a:lstStyle/>
                    <a:p>
                      <a:pPr algn="l" fontAlgn="b"/>
                      <a:endPar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US" sz="1800" b="1" u="none" strike="noStrike" dirty="0">
                          <a:solidFill>
                            <a:srgbClr val="00B0F0"/>
                          </a:solidFill>
                          <a:effectLst/>
                          <a:latin typeface="Tahoma" panose="020B0604030504040204" pitchFamily="34" charset="0"/>
                          <a:ea typeface="Tahoma" panose="020B0604030504040204" pitchFamily="34" charset="0"/>
                          <a:cs typeface="Tahoma" panose="020B0604030504040204" pitchFamily="34" charset="0"/>
                        </a:rPr>
                        <a:t>Moderate</a:t>
                      </a:r>
                      <a:r>
                        <a:rPr lang="en-US" sz="1800" b="1" u="none" strike="noStrike" dirty="0">
                          <a:effectLst/>
                          <a:latin typeface="Tahoma" panose="020B0604030504040204" pitchFamily="34" charset="0"/>
                          <a:ea typeface="Tahoma" panose="020B0604030504040204" pitchFamily="34" charset="0"/>
                          <a:cs typeface="Tahoma" panose="020B0604030504040204" pitchFamily="34" charset="0"/>
                        </a:rPr>
                        <a:t> stunting </a:t>
                      </a:r>
                      <a:endParaRPr lang="en-US" sz="1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b"/>
                      <a:r>
                        <a:rPr lang="en-US" sz="1800" b="1"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rPr>
                        <a:t>Severe</a:t>
                      </a:r>
                      <a:r>
                        <a:rPr lang="en-US" sz="1800" b="1" u="none" strike="noStrike" dirty="0">
                          <a:effectLst/>
                          <a:latin typeface="Tahoma" panose="020B0604030504040204" pitchFamily="34" charset="0"/>
                          <a:ea typeface="Tahoma" panose="020B0604030504040204" pitchFamily="34" charset="0"/>
                          <a:cs typeface="Tahoma" panose="020B0604030504040204" pitchFamily="34" charset="0"/>
                        </a:rPr>
                        <a:t> stunting </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603483"/>
                  </a:ext>
                </a:extLst>
              </a:tr>
              <a:tr h="82296">
                <a:tc gridSpan="2">
                  <a:txBody>
                    <a:bodyPr/>
                    <a:lstStyle/>
                    <a:p>
                      <a:pPr algn="l" fontAlgn="b"/>
                      <a:endPar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b="1" u="none" strike="noStrike" dirty="0" err="1" smtClean="0">
                          <a:effectLst/>
                          <a:latin typeface="Tahoma" panose="020B0604030504040204" pitchFamily="34" charset="0"/>
                          <a:ea typeface="Tahoma" panose="020B0604030504040204" pitchFamily="34" charset="0"/>
                          <a:cs typeface="Tahoma" panose="020B0604030504040204" pitchFamily="34" charset="0"/>
                        </a:rPr>
                        <a:t>aRRR</a:t>
                      </a:r>
                      <a:r>
                        <a:rPr lang="en-US" sz="1800" b="1" u="none" strike="noStrike" dirty="0" smtClean="0">
                          <a:effectLst/>
                          <a:latin typeface="Tahoma" panose="020B0604030504040204" pitchFamily="34" charset="0"/>
                          <a:ea typeface="Tahoma" panose="020B0604030504040204" pitchFamily="34" charset="0"/>
                          <a:cs typeface="Tahoma" panose="020B0604030504040204" pitchFamily="34" charset="0"/>
                        </a:rPr>
                        <a:t> </a:t>
                      </a:r>
                      <a:r>
                        <a:rPr lang="en-US" sz="1800" b="1" u="none" strike="noStrike" dirty="0">
                          <a:effectLst/>
                          <a:latin typeface="Tahoma" panose="020B0604030504040204" pitchFamily="34" charset="0"/>
                          <a:ea typeface="Tahoma" panose="020B0604030504040204" pitchFamily="34" charset="0"/>
                          <a:cs typeface="Tahoma" panose="020B0604030504040204" pitchFamily="34" charset="0"/>
                        </a:rPr>
                        <a:t>(95% CI)</a:t>
                      </a:r>
                      <a:endParaRPr lang="en-US" sz="1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a:effectLst/>
                          <a:latin typeface="Tahoma" panose="020B0604030504040204" pitchFamily="34" charset="0"/>
                          <a:ea typeface="Tahoma" panose="020B0604030504040204" pitchFamily="34" charset="0"/>
                          <a:cs typeface="Tahoma" panose="020B0604030504040204" pitchFamily="34" charset="0"/>
                        </a:rPr>
                        <a:t>p-value</a:t>
                      </a:r>
                      <a:endParaRPr lang="en-US" sz="1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err="1" smtClean="0">
                          <a:effectLst/>
                          <a:latin typeface="Tahoma" panose="020B0604030504040204" pitchFamily="34" charset="0"/>
                          <a:ea typeface="Tahoma" panose="020B0604030504040204" pitchFamily="34" charset="0"/>
                          <a:cs typeface="Tahoma" panose="020B0604030504040204" pitchFamily="34" charset="0"/>
                        </a:rPr>
                        <a:t>aRRR</a:t>
                      </a:r>
                      <a:r>
                        <a:rPr lang="en-US" sz="1800" b="1" u="none" strike="noStrike" dirty="0" smtClean="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(95% CI)</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p-value</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6914711"/>
                  </a:ext>
                </a:extLst>
              </a:tr>
              <a:tr h="82296">
                <a:tc gridSpan="2">
                  <a:txBody>
                    <a:bodyPr/>
                    <a:lstStyle/>
                    <a:p>
                      <a:pPr algn="l" fontAlgn="b"/>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Maternal Underweight</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endParaRPr lang="en-US" sz="1800" dirty="0">
                        <a:solidFill>
                          <a:schemeClr val="tx1"/>
                        </a:solidFill>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1857751"/>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Normal</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7225822"/>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Underweight</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1.34 (1.16, 1.56)</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1.54 (1.26, 1.88)</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162552"/>
                  </a:ext>
                </a:extLst>
              </a:tr>
              <a:tr h="82296">
                <a:tc gridSpan="2">
                  <a:txBody>
                    <a:bodyPr/>
                    <a:lstStyle/>
                    <a:p>
                      <a:pPr algn="l" fontAlgn="b"/>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ANC</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5948836"/>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Yes</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2542659"/>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No</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1.14 (1.00, 1.31)</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0.049</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1.15 (0.94, 1.4)</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0.187</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4191746"/>
                  </a:ext>
                </a:extLst>
              </a:tr>
              <a:tr h="82296">
                <a:tc gridSpan="2">
                  <a:txBody>
                    <a:bodyPr/>
                    <a:lstStyle/>
                    <a:p>
                      <a:pPr algn="l" fontAlgn="b"/>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Having fever</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2234628"/>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No</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037"/>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Yes</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1.04 (0.92, 1.17)</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0.527</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1.02 (0.86, 1.2)</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0.848</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5653601"/>
                  </a:ext>
                </a:extLst>
              </a:tr>
              <a:tr h="82296">
                <a:tc gridSpan="2">
                  <a:txBody>
                    <a:bodyPr/>
                    <a:lstStyle/>
                    <a:p>
                      <a:pPr algn="l" fontAlgn="b"/>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Education</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871146"/>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Secondary/above</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9748163"/>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Below secondary</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1.33 (1.18, 1.50)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1.91 (1.61, 2.26)</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3577300"/>
                  </a:ext>
                </a:extLst>
              </a:tr>
              <a:tr h="82296">
                <a:tc gridSpan="2">
                  <a:txBody>
                    <a:bodyPr/>
                    <a:lstStyle/>
                    <a:p>
                      <a:pPr algn="l" fontAlgn="b"/>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Wealth index</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1798912"/>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Richest</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6983950"/>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Poorest</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2.39 (1.96, 2.92)</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2.80 (2.06, 3.82)</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658422"/>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Poorer</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2.38 (1.96, 2.90)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2.76 (2.03, 3.75)</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44171"/>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Middle</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1.87 (1.53, 2.28)</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1.92 (1.39, 2.64)</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333443"/>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Richer</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1.63 (1.34, 1.99)</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1.66 (1.20, 2.29)</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0.002</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79069"/>
                  </a:ext>
                </a:extLst>
              </a:tr>
            </a:tbl>
          </a:graphicData>
        </a:graphic>
      </p:graphicFrame>
    </p:spTree>
    <p:extLst>
      <p:ext uri="{BB962C8B-B14F-4D97-AF65-F5344CB8AC3E}">
        <p14:creationId xmlns:p14="http://schemas.microsoft.com/office/powerpoint/2010/main" val="338775424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229958" y="129065"/>
          <a:ext cx="11853887" cy="6235065"/>
        </p:xfrm>
        <a:graphic>
          <a:graphicData uri="http://schemas.openxmlformats.org/drawingml/2006/table">
            <a:tbl>
              <a:tblPr>
                <a:tableStyleId>{5C22544A-7EE6-4342-B048-85BDC9FD1C3A}</a:tableStyleId>
              </a:tblPr>
              <a:tblGrid>
                <a:gridCol w="805018">
                  <a:extLst>
                    <a:ext uri="{9D8B030D-6E8A-4147-A177-3AD203B41FA5}">
                      <a16:colId xmlns:a16="http://schemas.microsoft.com/office/drawing/2014/main" val="1141948409"/>
                    </a:ext>
                  </a:extLst>
                </a:gridCol>
                <a:gridCol w="3199945">
                  <a:extLst>
                    <a:ext uri="{9D8B030D-6E8A-4147-A177-3AD203B41FA5}">
                      <a16:colId xmlns:a16="http://schemas.microsoft.com/office/drawing/2014/main" val="2371155845"/>
                    </a:ext>
                  </a:extLst>
                </a:gridCol>
                <a:gridCol w="2696810">
                  <a:extLst>
                    <a:ext uri="{9D8B030D-6E8A-4147-A177-3AD203B41FA5}">
                      <a16:colId xmlns:a16="http://schemas.microsoft.com/office/drawing/2014/main" val="1129669109"/>
                    </a:ext>
                  </a:extLst>
                </a:gridCol>
                <a:gridCol w="1227652">
                  <a:extLst>
                    <a:ext uri="{9D8B030D-6E8A-4147-A177-3AD203B41FA5}">
                      <a16:colId xmlns:a16="http://schemas.microsoft.com/office/drawing/2014/main" val="3142098387"/>
                    </a:ext>
                  </a:extLst>
                </a:gridCol>
                <a:gridCol w="2696810">
                  <a:extLst>
                    <a:ext uri="{9D8B030D-6E8A-4147-A177-3AD203B41FA5}">
                      <a16:colId xmlns:a16="http://schemas.microsoft.com/office/drawing/2014/main" val="3075297397"/>
                    </a:ext>
                  </a:extLst>
                </a:gridCol>
                <a:gridCol w="1227652">
                  <a:extLst>
                    <a:ext uri="{9D8B030D-6E8A-4147-A177-3AD203B41FA5}">
                      <a16:colId xmlns:a16="http://schemas.microsoft.com/office/drawing/2014/main" val="1361789306"/>
                    </a:ext>
                  </a:extLst>
                </a:gridCol>
              </a:tblGrid>
              <a:tr h="82296">
                <a:tc gridSpan="6">
                  <a:txBody>
                    <a:bodyPr/>
                    <a:lstStyle/>
                    <a:p>
                      <a:pPr algn="l" fontAlgn="b"/>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Table ##. Association of </a:t>
                      </a:r>
                      <a:r>
                        <a:rPr lang="en-US" sz="1800" b="1" u="none" strike="noStrike" dirty="0">
                          <a:solidFill>
                            <a:srgbClr val="00B0F0"/>
                          </a:solidFill>
                          <a:effectLst/>
                          <a:latin typeface="Tahoma" panose="020B0604030504040204" pitchFamily="34" charset="0"/>
                          <a:ea typeface="Tahoma" panose="020B0604030504040204" pitchFamily="34" charset="0"/>
                          <a:cs typeface="Tahoma" panose="020B0604030504040204" pitchFamily="34" charset="0"/>
                        </a:rPr>
                        <a:t>Moderate</a:t>
                      </a:r>
                      <a:r>
                        <a:rPr lang="en-US" sz="1800" b="1" u="none" strike="noStrike" dirty="0">
                          <a:effectLst/>
                          <a:latin typeface="Tahoma" panose="020B0604030504040204" pitchFamily="34" charset="0"/>
                          <a:ea typeface="Tahoma" panose="020B0604030504040204" pitchFamily="34" charset="0"/>
                          <a:cs typeface="Tahoma" panose="020B0604030504040204" pitchFamily="34" charset="0"/>
                        </a:rPr>
                        <a:t> stunting and </a:t>
                      </a:r>
                      <a:r>
                        <a:rPr lang="en-US" sz="1800" b="1"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rPr>
                        <a:t>Severe</a:t>
                      </a:r>
                      <a:r>
                        <a:rPr lang="en-US" sz="1800" b="1" u="none" strike="noStrike" dirty="0">
                          <a:effectLst/>
                          <a:latin typeface="Tahoma" panose="020B0604030504040204" pitchFamily="34" charset="0"/>
                          <a:ea typeface="Tahoma" panose="020B0604030504040204" pitchFamily="34" charset="0"/>
                          <a:cs typeface="Tahoma" panose="020B0604030504040204" pitchFamily="34" charset="0"/>
                        </a:rPr>
                        <a:t> stunting maternal underweight</a:t>
                      </a:r>
                    </a:p>
                    <a:p>
                      <a:pPr algn="l" fontAlgn="b"/>
                      <a:endParaRPr lang="en-US" sz="1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70021376"/>
                  </a:ext>
                </a:extLst>
              </a:tr>
              <a:tr h="82296">
                <a:tc gridSpan="2">
                  <a:txBody>
                    <a:bodyPr/>
                    <a:lstStyle/>
                    <a:p>
                      <a:pPr algn="l" fontAlgn="b"/>
                      <a:endPar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US" sz="1800" b="1" u="none" strike="noStrike" dirty="0">
                          <a:solidFill>
                            <a:srgbClr val="00B0F0"/>
                          </a:solidFill>
                          <a:effectLst/>
                          <a:latin typeface="Tahoma" panose="020B0604030504040204" pitchFamily="34" charset="0"/>
                          <a:ea typeface="Tahoma" panose="020B0604030504040204" pitchFamily="34" charset="0"/>
                          <a:cs typeface="Tahoma" panose="020B0604030504040204" pitchFamily="34" charset="0"/>
                        </a:rPr>
                        <a:t>Moderate</a:t>
                      </a:r>
                      <a:r>
                        <a:rPr lang="en-US" sz="1800" b="1" u="none" strike="noStrike" dirty="0">
                          <a:effectLst/>
                          <a:latin typeface="Tahoma" panose="020B0604030504040204" pitchFamily="34" charset="0"/>
                          <a:ea typeface="Tahoma" panose="020B0604030504040204" pitchFamily="34" charset="0"/>
                          <a:cs typeface="Tahoma" panose="020B0604030504040204" pitchFamily="34" charset="0"/>
                        </a:rPr>
                        <a:t> stunting </a:t>
                      </a:r>
                      <a:endParaRPr lang="en-US" sz="1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b"/>
                      <a:r>
                        <a:rPr lang="en-US" sz="1800" b="1"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rPr>
                        <a:t>Severe</a:t>
                      </a:r>
                      <a:r>
                        <a:rPr lang="en-US" sz="1800" b="1" u="none" strike="noStrike" dirty="0">
                          <a:effectLst/>
                          <a:latin typeface="Tahoma" panose="020B0604030504040204" pitchFamily="34" charset="0"/>
                          <a:ea typeface="Tahoma" panose="020B0604030504040204" pitchFamily="34" charset="0"/>
                          <a:cs typeface="Tahoma" panose="020B0604030504040204" pitchFamily="34" charset="0"/>
                        </a:rPr>
                        <a:t> stunting </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603483"/>
                  </a:ext>
                </a:extLst>
              </a:tr>
              <a:tr h="82296">
                <a:tc gridSpan="2">
                  <a:txBody>
                    <a:bodyPr/>
                    <a:lstStyle/>
                    <a:p>
                      <a:pPr algn="l" fontAlgn="b"/>
                      <a:endPar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b="1" u="none" strike="noStrike" dirty="0" err="1" smtClean="0">
                          <a:effectLst/>
                          <a:latin typeface="Tahoma" panose="020B0604030504040204" pitchFamily="34" charset="0"/>
                          <a:ea typeface="Tahoma" panose="020B0604030504040204" pitchFamily="34" charset="0"/>
                          <a:cs typeface="Tahoma" panose="020B0604030504040204" pitchFamily="34" charset="0"/>
                        </a:rPr>
                        <a:t>aRRR</a:t>
                      </a:r>
                      <a:r>
                        <a:rPr lang="en-US" sz="1800" b="1" u="none" strike="noStrike" dirty="0" smtClean="0">
                          <a:effectLst/>
                          <a:latin typeface="Tahoma" panose="020B0604030504040204" pitchFamily="34" charset="0"/>
                          <a:ea typeface="Tahoma" panose="020B0604030504040204" pitchFamily="34" charset="0"/>
                          <a:cs typeface="Tahoma" panose="020B0604030504040204" pitchFamily="34" charset="0"/>
                        </a:rPr>
                        <a:t> </a:t>
                      </a:r>
                      <a:r>
                        <a:rPr lang="en-US" sz="1800" b="1" u="none" strike="noStrike" dirty="0">
                          <a:effectLst/>
                          <a:latin typeface="Tahoma" panose="020B0604030504040204" pitchFamily="34" charset="0"/>
                          <a:ea typeface="Tahoma" panose="020B0604030504040204" pitchFamily="34" charset="0"/>
                          <a:cs typeface="Tahoma" panose="020B0604030504040204" pitchFamily="34" charset="0"/>
                        </a:rPr>
                        <a:t>(95% CI)</a:t>
                      </a:r>
                      <a:endParaRPr lang="en-US" sz="1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a:effectLst/>
                          <a:latin typeface="Tahoma" panose="020B0604030504040204" pitchFamily="34" charset="0"/>
                          <a:ea typeface="Tahoma" panose="020B0604030504040204" pitchFamily="34" charset="0"/>
                          <a:cs typeface="Tahoma" panose="020B0604030504040204" pitchFamily="34" charset="0"/>
                        </a:rPr>
                        <a:t>p-value</a:t>
                      </a:r>
                      <a:endParaRPr lang="en-US" sz="1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err="1" smtClean="0">
                          <a:effectLst/>
                          <a:latin typeface="Tahoma" panose="020B0604030504040204" pitchFamily="34" charset="0"/>
                          <a:ea typeface="Tahoma" panose="020B0604030504040204" pitchFamily="34" charset="0"/>
                          <a:cs typeface="Tahoma" panose="020B0604030504040204" pitchFamily="34" charset="0"/>
                        </a:rPr>
                        <a:t>aRRR</a:t>
                      </a:r>
                      <a:r>
                        <a:rPr lang="en-US" sz="1800" b="1" u="none" strike="noStrike" dirty="0" smtClean="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(95% CI)</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p-value</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6914711"/>
                  </a:ext>
                </a:extLst>
              </a:tr>
              <a:tr h="82296">
                <a:tc gridSpan="2">
                  <a:txBody>
                    <a:bodyPr/>
                    <a:lstStyle/>
                    <a:p>
                      <a:pPr algn="l" fontAlgn="b"/>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Maternal Underweight</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endParaRPr lang="en-US" sz="1800" dirty="0">
                        <a:solidFill>
                          <a:schemeClr val="tx1"/>
                        </a:solidFill>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1857751"/>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Normal</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7225822"/>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Underweight</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1.34 (1.16, 1.56)</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1.54 (1.26, 1.88)</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162552"/>
                  </a:ext>
                </a:extLst>
              </a:tr>
              <a:tr h="82296">
                <a:tc gridSpan="2">
                  <a:txBody>
                    <a:bodyPr/>
                    <a:lstStyle/>
                    <a:p>
                      <a:pPr algn="l" fontAlgn="b"/>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ANC</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5948836"/>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Yes</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2542659"/>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No</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1.14 (1.00, 1.31)</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0.049</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1.15 (0.94, 1.4)</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0.187</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4191746"/>
                  </a:ext>
                </a:extLst>
              </a:tr>
              <a:tr h="82296">
                <a:tc gridSpan="2">
                  <a:txBody>
                    <a:bodyPr/>
                    <a:lstStyle/>
                    <a:p>
                      <a:pPr algn="l" fontAlgn="b"/>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Having fever</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2234628"/>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No</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037"/>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Yes</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1.04 (0.92, 1.17)</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0.527</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1.02 (0.86, 1.2)</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0.848</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5653601"/>
                  </a:ext>
                </a:extLst>
              </a:tr>
              <a:tr h="82296">
                <a:tc gridSpan="2">
                  <a:txBody>
                    <a:bodyPr/>
                    <a:lstStyle/>
                    <a:p>
                      <a:pPr algn="l" fontAlgn="b"/>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Education</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871146"/>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Secondary/above</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9748163"/>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Below secondary</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1.33 (1.18, 1.50)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1.91 (1.61, 2.26)</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3577300"/>
                  </a:ext>
                </a:extLst>
              </a:tr>
              <a:tr h="82296">
                <a:tc gridSpan="2">
                  <a:txBody>
                    <a:bodyPr/>
                    <a:lstStyle/>
                    <a:p>
                      <a:pPr algn="l" fontAlgn="b"/>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Wealth index</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1798912"/>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Richest</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6983950"/>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Poorest</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2.39 (1.96, 2.92)</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2.80 (2.06, 3.82)</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658422"/>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Poorer</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2.38 (1.96, 2.90)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2.76 (2.03, 3.75)</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44171"/>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Middle</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1.87 (1.53, 2.28)</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1.92 (1.39, 2.64)</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333443"/>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Richer</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1.63 (1.34, 1.99)</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1.66 (1.20, 2.29)</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0.002</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79069"/>
                  </a:ext>
                </a:extLst>
              </a:tr>
            </a:tbl>
          </a:graphicData>
        </a:graphic>
      </p:graphicFrame>
      <p:sp>
        <p:nvSpPr>
          <p:cNvPr id="3" name="Rectangle 2"/>
          <p:cNvSpPr/>
          <p:nvPr/>
        </p:nvSpPr>
        <p:spPr>
          <a:xfrm>
            <a:off x="167148" y="3805083"/>
            <a:ext cx="11916697" cy="285135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After adjusting the relevant covariates,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Odds of having </a:t>
            </a:r>
            <a:r>
              <a:rPr lang="en-US" sz="2400" dirty="0">
                <a:solidFill>
                  <a:srgbClr val="00B0F0"/>
                </a:solidFill>
                <a:latin typeface="Tahoma" panose="020B0604030504040204" pitchFamily="34" charset="0"/>
                <a:ea typeface="Tahoma" panose="020B0604030504040204" pitchFamily="34" charset="0"/>
                <a:cs typeface="Tahoma" panose="020B0604030504040204" pitchFamily="34" charset="0"/>
              </a:rPr>
              <a:t>moderate stunting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was </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1.34 [</a:t>
            </a:r>
            <a:r>
              <a:rPr lang="en-US" sz="2400" dirty="0" err="1">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mOR</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 1.34 (95% CI: 1.16, 1.56); p-value&lt;0.001]</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time among those mother who were underweight compared with normal BMI whereas the odds of having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severe stunting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was </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1.54 [</a:t>
            </a:r>
            <a:r>
              <a:rPr lang="en-US" sz="2400" dirty="0" err="1">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mOR</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 1.54 (95% CI: 1.26, 1.88); p-value&lt;0.001]</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times which indicate that </a:t>
            </a:r>
            <a:r>
              <a:rPr lang="en-US" sz="2400" dirty="0">
                <a:solidFill>
                  <a:srgbClr val="00B0F0"/>
                </a:solidFill>
                <a:latin typeface="Tahoma" panose="020B0604030504040204" pitchFamily="34" charset="0"/>
                <a:ea typeface="Tahoma" panose="020B0604030504040204" pitchFamily="34" charset="0"/>
                <a:cs typeface="Tahoma" panose="020B0604030504040204" pitchFamily="34" charset="0"/>
              </a:rPr>
              <a:t>moderate and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severe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stunting of children were significantly associated with maternal underweight</a:t>
            </a:r>
            <a:r>
              <a:rPr lang="en-US" sz="2400" dirty="0">
                <a:solidFill>
                  <a:srgbClr val="00B0F0"/>
                </a:solidFill>
                <a:latin typeface="Tahoma" panose="020B0604030504040204" pitchFamily="34" charset="0"/>
                <a:ea typeface="Tahoma" panose="020B0604030504040204" pitchFamily="34" charset="0"/>
                <a:cs typeface="Tahoma" panose="020B0604030504040204" pitchFamily="34" charset="0"/>
              </a:rPr>
              <a:t> </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273424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02581010"/>
              </p:ext>
            </p:extLst>
          </p:nvPr>
        </p:nvGraphicFramePr>
        <p:xfrm>
          <a:off x="229958" y="129065"/>
          <a:ext cx="11853887" cy="6235065"/>
        </p:xfrm>
        <a:graphic>
          <a:graphicData uri="http://schemas.openxmlformats.org/drawingml/2006/table">
            <a:tbl>
              <a:tblPr>
                <a:tableStyleId>{5C22544A-7EE6-4342-B048-85BDC9FD1C3A}</a:tableStyleId>
              </a:tblPr>
              <a:tblGrid>
                <a:gridCol w="805018">
                  <a:extLst>
                    <a:ext uri="{9D8B030D-6E8A-4147-A177-3AD203B41FA5}">
                      <a16:colId xmlns:a16="http://schemas.microsoft.com/office/drawing/2014/main" val="1141948409"/>
                    </a:ext>
                  </a:extLst>
                </a:gridCol>
                <a:gridCol w="3199945">
                  <a:extLst>
                    <a:ext uri="{9D8B030D-6E8A-4147-A177-3AD203B41FA5}">
                      <a16:colId xmlns:a16="http://schemas.microsoft.com/office/drawing/2014/main" val="2371155845"/>
                    </a:ext>
                  </a:extLst>
                </a:gridCol>
                <a:gridCol w="2696810">
                  <a:extLst>
                    <a:ext uri="{9D8B030D-6E8A-4147-A177-3AD203B41FA5}">
                      <a16:colId xmlns:a16="http://schemas.microsoft.com/office/drawing/2014/main" val="1129669109"/>
                    </a:ext>
                  </a:extLst>
                </a:gridCol>
                <a:gridCol w="1227652">
                  <a:extLst>
                    <a:ext uri="{9D8B030D-6E8A-4147-A177-3AD203B41FA5}">
                      <a16:colId xmlns:a16="http://schemas.microsoft.com/office/drawing/2014/main" val="3142098387"/>
                    </a:ext>
                  </a:extLst>
                </a:gridCol>
                <a:gridCol w="2696810">
                  <a:extLst>
                    <a:ext uri="{9D8B030D-6E8A-4147-A177-3AD203B41FA5}">
                      <a16:colId xmlns:a16="http://schemas.microsoft.com/office/drawing/2014/main" val="3075297397"/>
                    </a:ext>
                  </a:extLst>
                </a:gridCol>
                <a:gridCol w="1227652">
                  <a:extLst>
                    <a:ext uri="{9D8B030D-6E8A-4147-A177-3AD203B41FA5}">
                      <a16:colId xmlns:a16="http://schemas.microsoft.com/office/drawing/2014/main" val="1361789306"/>
                    </a:ext>
                  </a:extLst>
                </a:gridCol>
              </a:tblGrid>
              <a:tr h="82296">
                <a:tc gridSpan="6">
                  <a:txBody>
                    <a:bodyPr/>
                    <a:lstStyle/>
                    <a:p>
                      <a:pPr algn="l" fontAlgn="b"/>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Table ##. Association of </a:t>
                      </a:r>
                      <a:r>
                        <a:rPr lang="en-US" sz="1800" b="1" u="none" strike="noStrike" dirty="0">
                          <a:solidFill>
                            <a:srgbClr val="00B0F0"/>
                          </a:solidFill>
                          <a:effectLst/>
                          <a:latin typeface="Tahoma" panose="020B0604030504040204" pitchFamily="34" charset="0"/>
                          <a:ea typeface="Tahoma" panose="020B0604030504040204" pitchFamily="34" charset="0"/>
                          <a:cs typeface="Tahoma" panose="020B0604030504040204" pitchFamily="34" charset="0"/>
                        </a:rPr>
                        <a:t>Moderate</a:t>
                      </a:r>
                      <a:r>
                        <a:rPr lang="en-US" sz="1800" b="1" u="none" strike="noStrike" dirty="0">
                          <a:effectLst/>
                          <a:latin typeface="Tahoma" panose="020B0604030504040204" pitchFamily="34" charset="0"/>
                          <a:ea typeface="Tahoma" panose="020B0604030504040204" pitchFamily="34" charset="0"/>
                          <a:cs typeface="Tahoma" panose="020B0604030504040204" pitchFamily="34" charset="0"/>
                        </a:rPr>
                        <a:t> stunting and </a:t>
                      </a:r>
                      <a:r>
                        <a:rPr lang="en-US" sz="1800" b="1"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rPr>
                        <a:t>Severe</a:t>
                      </a:r>
                      <a:r>
                        <a:rPr lang="en-US" sz="1800" b="1" u="none" strike="noStrike" dirty="0">
                          <a:effectLst/>
                          <a:latin typeface="Tahoma" panose="020B0604030504040204" pitchFamily="34" charset="0"/>
                          <a:ea typeface="Tahoma" panose="020B0604030504040204" pitchFamily="34" charset="0"/>
                          <a:cs typeface="Tahoma" panose="020B0604030504040204" pitchFamily="34" charset="0"/>
                        </a:rPr>
                        <a:t> stunting maternal underweight</a:t>
                      </a:r>
                    </a:p>
                    <a:p>
                      <a:pPr algn="l" fontAlgn="b"/>
                      <a:endParaRPr lang="en-US" sz="1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70021376"/>
                  </a:ext>
                </a:extLst>
              </a:tr>
              <a:tr h="82296">
                <a:tc gridSpan="2">
                  <a:txBody>
                    <a:bodyPr/>
                    <a:lstStyle/>
                    <a:p>
                      <a:pPr algn="l" fontAlgn="b"/>
                      <a:endPar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US" sz="1800" b="1" u="none" strike="noStrike" dirty="0">
                          <a:solidFill>
                            <a:srgbClr val="00B0F0"/>
                          </a:solidFill>
                          <a:effectLst/>
                          <a:latin typeface="Tahoma" panose="020B0604030504040204" pitchFamily="34" charset="0"/>
                          <a:ea typeface="Tahoma" panose="020B0604030504040204" pitchFamily="34" charset="0"/>
                          <a:cs typeface="Tahoma" panose="020B0604030504040204" pitchFamily="34" charset="0"/>
                        </a:rPr>
                        <a:t>Moderate</a:t>
                      </a:r>
                      <a:r>
                        <a:rPr lang="en-US" sz="1800" b="1" u="none" strike="noStrike" dirty="0">
                          <a:effectLst/>
                          <a:latin typeface="Tahoma" panose="020B0604030504040204" pitchFamily="34" charset="0"/>
                          <a:ea typeface="Tahoma" panose="020B0604030504040204" pitchFamily="34" charset="0"/>
                          <a:cs typeface="Tahoma" panose="020B0604030504040204" pitchFamily="34" charset="0"/>
                        </a:rPr>
                        <a:t> stunting </a:t>
                      </a:r>
                      <a:endParaRPr lang="en-US" sz="1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b"/>
                      <a:r>
                        <a:rPr lang="en-US" sz="1800" b="1"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rPr>
                        <a:t>Severe</a:t>
                      </a:r>
                      <a:r>
                        <a:rPr lang="en-US" sz="1800" b="1" u="none" strike="noStrike" dirty="0">
                          <a:effectLst/>
                          <a:latin typeface="Tahoma" panose="020B0604030504040204" pitchFamily="34" charset="0"/>
                          <a:ea typeface="Tahoma" panose="020B0604030504040204" pitchFamily="34" charset="0"/>
                          <a:cs typeface="Tahoma" panose="020B0604030504040204" pitchFamily="34" charset="0"/>
                        </a:rPr>
                        <a:t> stunting </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603483"/>
                  </a:ext>
                </a:extLst>
              </a:tr>
              <a:tr h="82296">
                <a:tc gridSpan="2">
                  <a:txBody>
                    <a:bodyPr/>
                    <a:lstStyle/>
                    <a:p>
                      <a:pPr algn="l" fontAlgn="b"/>
                      <a:endPar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b="1" u="none" strike="noStrike" dirty="0" err="1" smtClean="0">
                          <a:effectLst/>
                          <a:latin typeface="Tahoma" panose="020B0604030504040204" pitchFamily="34" charset="0"/>
                          <a:ea typeface="Tahoma" panose="020B0604030504040204" pitchFamily="34" charset="0"/>
                          <a:cs typeface="Tahoma" panose="020B0604030504040204" pitchFamily="34" charset="0"/>
                        </a:rPr>
                        <a:t>aRRR</a:t>
                      </a:r>
                      <a:r>
                        <a:rPr lang="en-US" sz="1800" b="1" u="none" strike="noStrike" dirty="0" smtClean="0">
                          <a:effectLst/>
                          <a:latin typeface="Tahoma" panose="020B0604030504040204" pitchFamily="34" charset="0"/>
                          <a:ea typeface="Tahoma" panose="020B0604030504040204" pitchFamily="34" charset="0"/>
                          <a:cs typeface="Tahoma" panose="020B0604030504040204" pitchFamily="34" charset="0"/>
                        </a:rPr>
                        <a:t> </a:t>
                      </a:r>
                      <a:r>
                        <a:rPr lang="en-US" sz="1800" b="1" u="none" strike="noStrike" dirty="0">
                          <a:effectLst/>
                          <a:latin typeface="Tahoma" panose="020B0604030504040204" pitchFamily="34" charset="0"/>
                          <a:ea typeface="Tahoma" panose="020B0604030504040204" pitchFamily="34" charset="0"/>
                          <a:cs typeface="Tahoma" panose="020B0604030504040204" pitchFamily="34" charset="0"/>
                        </a:rPr>
                        <a:t>(95% CI)</a:t>
                      </a:r>
                      <a:endParaRPr lang="en-US" sz="1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a:effectLst/>
                          <a:latin typeface="Tahoma" panose="020B0604030504040204" pitchFamily="34" charset="0"/>
                          <a:ea typeface="Tahoma" panose="020B0604030504040204" pitchFamily="34" charset="0"/>
                          <a:cs typeface="Tahoma" panose="020B0604030504040204" pitchFamily="34" charset="0"/>
                        </a:rPr>
                        <a:t>p-value</a:t>
                      </a:r>
                      <a:endParaRPr lang="en-US" sz="1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err="1" smtClean="0">
                          <a:effectLst/>
                          <a:latin typeface="Tahoma" panose="020B0604030504040204" pitchFamily="34" charset="0"/>
                          <a:ea typeface="Tahoma" panose="020B0604030504040204" pitchFamily="34" charset="0"/>
                          <a:cs typeface="Tahoma" panose="020B0604030504040204" pitchFamily="34" charset="0"/>
                        </a:rPr>
                        <a:t>aRRR</a:t>
                      </a:r>
                      <a:r>
                        <a:rPr lang="en-US" sz="1800" b="1" u="none" strike="noStrike" dirty="0" smtClean="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(95% CI)</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p-value</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6914711"/>
                  </a:ext>
                </a:extLst>
              </a:tr>
              <a:tr h="82296">
                <a:tc gridSpan="2">
                  <a:txBody>
                    <a:bodyPr/>
                    <a:lstStyle/>
                    <a:p>
                      <a:pPr algn="l" fontAlgn="b"/>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Maternal Underweight</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endParaRPr lang="en-US" sz="1800" dirty="0">
                        <a:solidFill>
                          <a:schemeClr val="tx1"/>
                        </a:solidFill>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1857751"/>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Normal</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7225822"/>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Underweight</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1.34 (1.16, 1.56)</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1.54 (1.26, 1.88)</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162552"/>
                  </a:ext>
                </a:extLst>
              </a:tr>
              <a:tr h="82296">
                <a:tc gridSpan="2">
                  <a:txBody>
                    <a:bodyPr/>
                    <a:lstStyle/>
                    <a:p>
                      <a:pPr algn="l" fontAlgn="b"/>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ANC</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5948836"/>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Yes</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2542659"/>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No</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1.14 (1.00, 1.31)</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0.049</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1.15 (0.94, 1.4)</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0.187</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4191746"/>
                  </a:ext>
                </a:extLst>
              </a:tr>
              <a:tr h="82296">
                <a:tc gridSpan="2">
                  <a:txBody>
                    <a:bodyPr/>
                    <a:lstStyle/>
                    <a:p>
                      <a:pPr algn="l" fontAlgn="b"/>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Having fever</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2234628"/>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No</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037"/>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Yes</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1.04 (0.92, 1.17)</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0.527</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1.02 (0.86, 1.2)</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0.848</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5653601"/>
                  </a:ext>
                </a:extLst>
              </a:tr>
              <a:tr h="82296">
                <a:tc gridSpan="2">
                  <a:txBody>
                    <a:bodyPr/>
                    <a:lstStyle/>
                    <a:p>
                      <a:pPr algn="l" fontAlgn="b"/>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Education</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871146"/>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Secondary/above</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9748163"/>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Below secondary</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1.33 (1.18, 1.50)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1.91 (1.61, 2.26)</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3577300"/>
                  </a:ext>
                </a:extLst>
              </a:tr>
              <a:tr h="82296">
                <a:tc gridSpan="2">
                  <a:txBody>
                    <a:bodyPr/>
                    <a:lstStyle/>
                    <a:p>
                      <a:pPr algn="l" fontAlgn="b"/>
                      <a:r>
                        <a:rPr lang="en-US" sz="1800" b="1"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Wealth index</a:t>
                      </a:r>
                      <a:endParaRPr lang="en-US" sz="1800" b="1"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1798912"/>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Richest</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Reference</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6983950"/>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Poorest</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2.39 (1.96, 2.92)</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2.80 (2.06, 3.82)</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658422"/>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Poorer</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2.38 (1.96, 2.90)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2.76 (2.03, 3.75)</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44171"/>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Middle</a:t>
                      </a:r>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1.87 (1.53, 2.28)</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1.92 (1.39, 2.64)</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333443"/>
                  </a:ext>
                </a:extLst>
              </a:tr>
              <a:tr h="82296">
                <a:tc>
                  <a:txBody>
                    <a:bodyPr/>
                    <a:lstStyle/>
                    <a:p>
                      <a:pPr algn="l" fontAlgn="b"/>
                      <a:endParaRPr lang="en-US" sz="18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Richer</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1.63 (1.34, 1.99)</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0.000</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1.66 (1.20, 2.29)</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0.002</a:t>
                      </a:r>
                      <a:endParaRPr lang="en-US" sz="18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79069"/>
                  </a:ext>
                </a:extLst>
              </a:tr>
            </a:tbl>
          </a:graphicData>
        </a:graphic>
      </p:graphicFrame>
      <p:sp>
        <p:nvSpPr>
          <p:cNvPr id="3" name="Rectangle 2"/>
          <p:cNvSpPr/>
          <p:nvPr/>
        </p:nvSpPr>
        <p:spPr>
          <a:xfrm>
            <a:off x="167148" y="3805083"/>
            <a:ext cx="11916697" cy="285135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2400" u="sng" dirty="0">
                <a:solidFill>
                  <a:schemeClr val="tx1"/>
                </a:solidFill>
                <a:latin typeface="Tahoma" panose="020B0604030504040204" pitchFamily="34" charset="0"/>
                <a:ea typeface="Tahoma" panose="020B0604030504040204" pitchFamily="34" charset="0"/>
                <a:cs typeface="Tahoma" panose="020B0604030504040204" pitchFamily="34" charset="0"/>
              </a:rPr>
              <a:t>After adjusting the relevant covariates,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Odds of having </a:t>
            </a:r>
            <a:r>
              <a:rPr lang="en-US" sz="2400" dirty="0">
                <a:solidFill>
                  <a:srgbClr val="00B0F0"/>
                </a:solidFill>
                <a:latin typeface="Tahoma" panose="020B0604030504040204" pitchFamily="34" charset="0"/>
                <a:ea typeface="Tahoma" panose="020B0604030504040204" pitchFamily="34" charset="0"/>
                <a:cs typeface="Tahoma" panose="020B0604030504040204" pitchFamily="34" charset="0"/>
              </a:rPr>
              <a:t>moderate stunting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was </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1.34 [</a:t>
            </a:r>
            <a:r>
              <a:rPr lang="en-US" sz="2400" dirty="0" err="1">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mOR</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 1.34 (95% CI: 1.16, 1.56); p-value&lt;0.001]</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time among those mother who were underweight compared with normal BMI whereas the odds of having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severe stunting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was </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1.54 [</a:t>
            </a:r>
            <a:r>
              <a:rPr lang="en-US" sz="2400" dirty="0" err="1">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mOR</a:t>
            </a:r>
            <a:r>
              <a:rPr lang="en-US"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 1.54 (95% CI: 1.26, 1.88); p-value&lt;0.001]</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times which indicate that </a:t>
            </a:r>
            <a:r>
              <a:rPr lang="en-US" sz="2400" dirty="0">
                <a:solidFill>
                  <a:srgbClr val="00B0F0"/>
                </a:solidFill>
                <a:latin typeface="Tahoma" panose="020B0604030504040204" pitchFamily="34" charset="0"/>
                <a:ea typeface="Tahoma" panose="020B0604030504040204" pitchFamily="34" charset="0"/>
                <a:cs typeface="Tahoma" panose="020B0604030504040204" pitchFamily="34" charset="0"/>
              </a:rPr>
              <a:t>moderate and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severe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stunting of children were significantly associated with maternal underweight</a:t>
            </a:r>
            <a:r>
              <a:rPr lang="en-US" sz="2400" dirty="0">
                <a:solidFill>
                  <a:srgbClr val="00B0F0"/>
                </a:solidFill>
                <a:latin typeface="Tahoma" panose="020B0604030504040204" pitchFamily="34" charset="0"/>
                <a:ea typeface="Tahoma" panose="020B0604030504040204" pitchFamily="34" charset="0"/>
                <a:cs typeface="Tahoma" panose="020B0604030504040204" pitchFamily="34" charset="0"/>
              </a:rPr>
              <a:t> </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4362542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987" y="-6807"/>
            <a:ext cx="11208774" cy="4832092"/>
          </a:xfrm>
          <a:prstGeom prst="rect">
            <a:avLst/>
          </a:prstGeom>
        </p:spPr>
        <p:txBody>
          <a:bodyPr wrap="square">
            <a:spAutoFit/>
          </a:bodyPr>
          <a:lstStyle/>
          <a:p>
            <a:endParaRPr lang="en-US" sz="28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*-----------Unadjusted</a:t>
            </a:r>
          </a:p>
          <a:p>
            <a:r>
              <a:rPr lang="en-US" sz="2800" dirty="0" err="1">
                <a:latin typeface="Courier New" panose="02070309020205020404" pitchFamily="49" charset="0"/>
                <a:cs typeface="Courier New" panose="02070309020205020404" pitchFamily="49" charset="0"/>
              </a:rPr>
              <a:t>mlogit</a:t>
            </a:r>
            <a:r>
              <a:rPr lang="en-US" sz="2800" dirty="0">
                <a:latin typeface="Courier New" panose="02070309020205020404" pitchFamily="49" charset="0"/>
                <a:cs typeface="Courier New" panose="02070309020205020404" pitchFamily="49" charset="0"/>
              </a:rPr>
              <a:t> stunting3 ib0.bmiCAT , </a:t>
            </a:r>
            <a:r>
              <a:rPr lang="en-US" sz="2800" dirty="0" err="1">
                <a:latin typeface="Courier New" panose="02070309020205020404" pitchFamily="49" charset="0"/>
                <a:cs typeface="Courier New" panose="02070309020205020404" pitchFamily="49" charset="0"/>
              </a:rPr>
              <a:t>baseoutcome</a:t>
            </a:r>
            <a:r>
              <a:rPr lang="en-US" sz="2800" dirty="0">
                <a:latin typeface="Courier New" panose="02070309020205020404" pitchFamily="49" charset="0"/>
                <a:cs typeface="Courier New" panose="02070309020205020404" pitchFamily="49" charset="0"/>
              </a:rPr>
              <a:t>(1)</a:t>
            </a:r>
            <a:r>
              <a:rPr lang="en-US" sz="2800" dirty="0" err="1">
                <a:latin typeface="Courier New" panose="02070309020205020404" pitchFamily="49" charset="0"/>
                <a:cs typeface="Courier New" panose="02070309020205020404" pitchFamily="49" charset="0"/>
              </a:rPr>
              <a:t>rrr</a:t>
            </a:r>
            <a:endParaRPr lang="en-US" sz="2800" dirty="0">
              <a:latin typeface="Courier New" panose="02070309020205020404" pitchFamily="49" charset="0"/>
              <a:cs typeface="Courier New" panose="02070309020205020404" pitchFamily="49" charset="0"/>
            </a:endParaRPr>
          </a:p>
          <a:p>
            <a:r>
              <a:rPr lang="en-US" sz="2800" dirty="0" err="1">
                <a:latin typeface="Courier New" panose="02070309020205020404" pitchFamily="49" charset="0"/>
                <a:cs typeface="Courier New" panose="02070309020205020404" pitchFamily="49" charset="0"/>
              </a:rPr>
              <a:t>mlogit</a:t>
            </a:r>
            <a:r>
              <a:rPr lang="en-US" sz="2800" dirty="0">
                <a:latin typeface="Courier New" panose="02070309020205020404" pitchFamily="49" charset="0"/>
                <a:cs typeface="Courier New" panose="02070309020205020404" pitchFamily="49" charset="0"/>
              </a:rPr>
              <a:t> stunting3 ib1.anc2 , </a:t>
            </a:r>
            <a:r>
              <a:rPr lang="en-US" sz="2800" dirty="0" err="1">
                <a:latin typeface="Courier New" panose="02070309020205020404" pitchFamily="49" charset="0"/>
                <a:cs typeface="Courier New" panose="02070309020205020404" pitchFamily="49" charset="0"/>
              </a:rPr>
              <a:t>baseoutcome</a:t>
            </a:r>
            <a:r>
              <a:rPr lang="en-US" sz="2800" dirty="0">
                <a:latin typeface="Courier New" panose="02070309020205020404" pitchFamily="49" charset="0"/>
                <a:cs typeface="Courier New" panose="02070309020205020404" pitchFamily="49" charset="0"/>
              </a:rPr>
              <a:t>(1)</a:t>
            </a:r>
            <a:r>
              <a:rPr lang="en-US" sz="2800" dirty="0" err="1">
                <a:latin typeface="Courier New" panose="02070309020205020404" pitchFamily="49" charset="0"/>
                <a:cs typeface="Courier New" panose="02070309020205020404" pitchFamily="49" charset="0"/>
              </a:rPr>
              <a:t>rrr</a:t>
            </a:r>
            <a:endParaRPr lang="en-US" sz="2800" dirty="0">
              <a:latin typeface="Courier New" panose="02070309020205020404" pitchFamily="49" charset="0"/>
              <a:cs typeface="Courier New" panose="02070309020205020404" pitchFamily="49" charset="0"/>
            </a:endParaRPr>
          </a:p>
          <a:p>
            <a:r>
              <a:rPr lang="en-US" sz="2800" dirty="0" err="1">
                <a:latin typeface="Courier New" panose="02070309020205020404" pitchFamily="49" charset="0"/>
                <a:cs typeface="Courier New" panose="02070309020205020404" pitchFamily="49" charset="0"/>
              </a:rPr>
              <a:t>mlogit</a:t>
            </a:r>
            <a:r>
              <a:rPr lang="en-US" sz="2800" dirty="0">
                <a:latin typeface="Courier New" panose="02070309020205020404" pitchFamily="49" charset="0"/>
                <a:cs typeface="Courier New" panose="02070309020205020404" pitchFamily="49" charset="0"/>
              </a:rPr>
              <a:t> stunting3 ib0.fever , </a:t>
            </a:r>
            <a:r>
              <a:rPr lang="en-US" sz="2800" dirty="0" err="1">
                <a:latin typeface="Courier New" panose="02070309020205020404" pitchFamily="49" charset="0"/>
                <a:cs typeface="Courier New" panose="02070309020205020404" pitchFamily="49" charset="0"/>
              </a:rPr>
              <a:t>baseoutcome</a:t>
            </a:r>
            <a:r>
              <a:rPr lang="en-US" sz="2800" dirty="0">
                <a:latin typeface="Courier New" panose="02070309020205020404" pitchFamily="49" charset="0"/>
                <a:cs typeface="Courier New" panose="02070309020205020404" pitchFamily="49" charset="0"/>
              </a:rPr>
              <a:t>(1)</a:t>
            </a:r>
            <a:r>
              <a:rPr lang="en-US" sz="2800" dirty="0" err="1">
                <a:latin typeface="Courier New" panose="02070309020205020404" pitchFamily="49" charset="0"/>
                <a:cs typeface="Courier New" panose="02070309020205020404" pitchFamily="49" charset="0"/>
              </a:rPr>
              <a:t>rrr</a:t>
            </a:r>
            <a:endParaRPr lang="en-US" sz="2800" dirty="0">
              <a:latin typeface="Courier New" panose="02070309020205020404" pitchFamily="49" charset="0"/>
              <a:cs typeface="Courier New" panose="02070309020205020404" pitchFamily="49" charset="0"/>
            </a:endParaRPr>
          </a:p>
          <a:p>
            <a:r>
              <a:rPr lang="en-US" sz="2800" dirty="0" err="1">
                <a:latin typeface="Courier New" panose="02070309020205020404" pitchFamily="49" charset="0"/>
                <a:cs typeface="Courier New" panose="02070309020205020404" pitchFamily="49" charset="0"/>
              </a:rPr>
              <a:t>mlogit</a:t>
            </a:r>
            <a:r>
              <a:rPr lang="en-US" sz="2800" dirty="0">
                <a:latin typeface="Courier New" panose="02070309020205020404" pitchFamily="49" charset="0"/>
                <a:cs typeface="Courier New" panose="02070309020205020404" pitchFamily="49" charset="0"/>
              </a:rPr>
              <a:t> stunting3 ib1.edu , </a:t>
            </a:r>
            <a:r>
              <a:rPr lang="en-US" sz="2800" dirty="0" err="1">
                <a:latin typeface="Courier New" panose="02070309020205020404" pitchFamily="49" charset="0"/>
                <a:cs typeface="Courier New" panose="02070309020205020404" pitchFamily="49" charset="0"/>
              </a:rPr>
              <a:t>baseoutcome</a:t>
            </a:r>
            <a:r>
              <a:rPr lang="en-US" sz="2800" dirty="0">
                <a:latin typeface="Courier New" panose="02070309020205020404" pitchFamily="49" charset="0"/>
                <a:cs typeface="Courier New" panose="02070309020205020404" pitchFamily="49" charset="0"/>
              </a:rPr>
              <a:t>(1)</a:t>
            </a:r>
            <a:r>
              <a:rPr lang="en-US" sz="2800" dirty="0" err="1">
                <a:latin typeface="Courier New" panose="02070309020205020404" pitchFamily="49" charset="0"/>
                <a:cs typeface="Courier New" panose="02070309020205020404" pitchFamily="49" charset="0"/>
              </a:rPr>
              <a:t>rrr</a:t>
            </a:r>
            <a:endParaRPr lang="en-US" sz="2800" dirty="0">
              <a:latin typeface="Courier New" panose="02070309020205020404" pitchFamily="49" charset="0"/>
              <a:cs typeface="Courier New" panose="02070309020205020404" pitchFamily="49" charset="0"/>
            </a:endParaRPr>
          </a:p>
          <a:p>
            <a:r>
              <a:rPr lang="en-US" sz="2800" dirty="0" err="1">
                <a:latin typeface="Courier New" panose="02070309020205020404" pitchFamily="49" charset="0"/>
                <a:cs typeface="Courier New" panose="02070309020205020404" pitchFamily="49" charset="0"/>
              </a:rPr>
              <a:t>mlogit</a:t>
            </a:r>
            <a:r>
              <a:rPr lang="en-US" sz="2800" dirty="0">
                <a:latin typeface="Courier New" panose="02070309020205020404" pitchFamily="49" charset="0"/>
                <a:cs typeface="Courier New" panose="02070309020205020404" pitchFamily="49" charset="0"/>
              </a:rPr>
              <a:t> stunting3 ib5.v190 , </a:t>
            </a:r>
            <a:r>
              <a:rPr lang="en-US" sz="2800" dirty="0" err="1">
                <a:latin typeface="Courier New" panose="02070309020205020404" pitchFamily="49" charset="0"/>
                <a:cs typeface="Courier New" panose="02070309020205020404" pitchFamily="49" charset="0"/>
              </a:rPr>
              <a:t>baseoutcome</a:t>
            </a:r>
            <a:r>
              <a:rPr lang="en-US" sz="2800" dirty="0">
                <a:latin typeface="Courier New" panose="02070309020205020404" pitchFamily="49" charset="0"/>
                <a:cs typeface="Courier New" panose="02070309020205020404" pitchFamily="49" charset="0"/>
              </a:rPr>
              <a:t>(1)</a:t>
            </a:r>
            <a:r>
              <a:rPr lang="en-US" sz="2800" dirty="0" err="1">
                <a:latin typeface="Courier New" panose="02070309020205020404" pitchFamily="49" charset="0"/>
                <a:cs typeface="Courier New" panose="02070309020205020404" pitchFamily="49" charset="0"/>
              </a:rPr>
              <a:t>rrr</a:t>
            </a:r>
            <a:endParaRPr lang="en-US" sz="2800" dirty="0">
              <a:latin typeface="Courier New" panose="02070309020205020404" pitchFamily="49" charset="0"/>
              <a:cs typeface="Courier New" panose="02070309020205020404" pitchFamily="49" charset="0"/>
            </a:endParaRPr>
          </a:p>
          <a:p>
            <a:endParaRPr lang="en-US" sz="28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*---------Adjusted</a:t>
            </a:r>
          </a:p>
          <a:p>
            <a:r>
              <a:rPr lang="en-US" sz="2800" dirty="0" err="1">
                <a:latin typeface="Courier New" panose="02070309020205020404" pitchFamily="49" charset="0"/>
                <a:cs typeface="Courier New" panose="02070309020205020404" pitchFamily="49" charset="0"/>
              </a:rPr>
              <a:t>mlogit</a:t>
            </a:r>
            <a:r>
              <a:rPr lang="en-US" sz="2800" dirty="0">
                <a:latin typeface="Courier New" panose="02070309020205020404" pitchFamily="49" charset="0"/>
                <a:cs typeface="Courier New" panose="02070309020205020404" pitchFamily="49" charset="0"/>
              </a:rPr>
              <a:t> stunting3 ib0.bmiCAT ib1.anc2 ib0.fever ib1.edu  ib5.v190, </a:t>
            </a:r>
            <a:r>
              <a:rPr lang="en-US" sz="2800" dirty="0" err="1">
                <a:latin typeface="Courier New" panose="02070309020205020404" pitchFamily="49" charset="0"/>
                <a:cs typeface="Courier New" panose="02070309020205020404" pitchFamily="49" charset="0"/>
              </a:rPr>
              <a:t>baseoutcome</a:t>
            </a:r>
            <a:r>
              <a:rPr lang="en-US" sz="2800" dirty="0">
                <a:latin typeface="Courier New" panose="02070309020205020404" pitchFamily="49" charset="0"/>
                <a:cs typeface="Courier New" panose="02070309020205020404" pitchFamily="49" charset="0"/>
              </a:rPr>
              <a:t>(1)</a:t>
            </a:r>
            <a:r>
              <a:rPr lang="en-US" sz="2800" dirty="0" err="1">
                <a:latin typeface="Courier New" panose="02070309020205020404" pitchFamily="49" charset="0"/>
                <a:cs typeface="Courier New" panose="02070309020205020404" pitchFamily="49" charset="0"/>
              </a:rPr>
              <a:t>rrr</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5900280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nchor="ctr">
            <a:normAutofit/>
          </a:bodyPr>
          <a:lstStyle/>
          <a:p>
            <a:pPr algn="ctr"/>
            <a:r>
              <a:rPr lang="en-US" sz="4400" i="1" dirty="0"/>
              <a:t>Thank you</a:t>
            </a:r>
          </a:p>
        </p:txBody>
      </p:sp>
      <p:sp>
        <p:nvSpPr>
          <p:cNvPr id="2" name="Rectangle 1"/>
          <p:cNvSpPr/>
          <p:nvPr/>
        </p:nvSpPr>
        <p:spPr>
          <a:xfrm>
            <a:off x="688258" y="619432"/>
            <a:ext cx="4198374" cy="7570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7449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Rectangle 36"/>
          <p:cNvSpPr/>
          <p:nvPr/>
        </p:nvSpPr>
        <p:spPr>
          <a:xfrm>
            <a:off x="1714500" y="6048375"/>
            <a:ext cx="8267700" cy="695325"/>
          </a:xfrm>
          <a:prstGeom prst="rect">
            <a:avLst/>
          </a:prstGeom>
          <a:no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How to test the hypothesis?</a:t>
            </a:r>
          </a:p>
        </p:txBody>
      </p:sp>
      <p:grpSp>
        <p:nvGrpSpPr>
          <p:cNvPr id="40" name="Group 39">
            <a:extLst>
              <a:ext uri="{FF2B5EF4-FFF2-40B4-BE49-F238E27FC236}">
                <a16:creationId xmlns:a16="http://schemas.microsoft.com/office/drawing/2014/main" id="{DC93CB3F-6D04-4665-84EB-55CB4CADB0EC}"/>
              </a:ext>
            </a:extLst>
          </p:cNvPr>
          <p:cNvGrpSpPr/>
          <p:nvPr/>
        </p:nvGrpSpPr>
        <p:grpSpPr>
          <a:xfrm>
            <a:off x="1981200" y="152400"/>
            <a:ext cx="7848600" cy="3429000"/>
            <a:chOff x="457200" y="152400"/>
            <a:chExt cx="7848600" cy="3429000"/>
          </a:xfrm>
        </p:grpSpPr>
        <p:grpSp>
          <p:nvGrpSpPr>
            <p:cNvPr id="41" name="Group 40">
              <a:extLst>
                <a:ext uri="{FF2B5EF4-FFF2-40B4-BE49-F238E27FC236}">
                  <a16:creationId xmlns:a16="http://schemas.microsoft.com/office/drawing/2014/main" id="{1F589605-EC4E-4E25-9D4E-15B2D60076B6}"/>
                </a:ext>
              </a:extLst>
            </p:cNvPr>
            <p:cNvGrpSpPr/>
            <p:nvPr/>
          </p:nvGrpSpPr>
          <p:grpSpPr>
            <a:xfrm>
              <a:off x="4800600" y="152400"/>
              <a:ext cx="3505200" cy="3429000"/>
              <a:chOff x="609600" y="2257785"/>
              <a:chExt cx="3505200" cy="3990624"/>
            </a:xfrm>
          </p:grpSpPr>
          <p:grpSp>
            <p:nvGrpSpPr>
              <p:cNvPr id="56" name="Group 26">
                <a:extLst>
                  <a:ext uri="{FF2B5EF4-FFF2-40B4-BE49-F238E27FC236}">
                    <a16:creationId xmlns:a16="http://schemas.microsoft.com/office/drawing/2014/main" id="{688EBC40-D0D1-43CE-9E23-C4F0C3DC58E0}"/>
                  </a:ext>
                </a:extLst>
              </p:cNvPr>
              <p:cNvGrpSpPr/>
              <p:nvPr/>
            </p:nvGrpSpPr>
            <p:grpSpPr>
              <a:xfrm>
                <a:off x="1600200" y="2257785"/>
                <a:ext cx="1309511" cy="1447809"/>
                <a:chOff x="8218311" y="98776"/>
                <a:chExt cx="1783644" cy="1872903"/>
              </a:xfrm>
            </p:grpSpPr>
            <p:sp>
              <p:nvSpPr>
                <p:cNvPr id="86" name="Rounded Rectangle 18">
                  <a:extLst>
                    <a:ext uri="{FF2B5EF4-FFF2-40B4-BE49-F238E27FC236}">
                      <a16:creationId xmlns:a16="http://schemas.microsoft.com/office/drawing/2014/main" id="{68EC2A35-2A6F-48C0-99A3-70ECBA52D320}"/>
                    </a:ext>
                  </a:extLst>
                </p:cNvPr>
                <p:cNvSpPr/>
                <p:nvPr/>
              </p:nvSpPr>
              <p:spPr>
                <a:xfrm>
                  <a:off x="8218311" y="98776"/>
                  <a:ext cx="1783644" cy="1872903"/>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F4D25426-7725-4D78-8807-9D5575D5414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456" t="24643" r="2117" b="15330"/>
                <a:stretch/>
              </p:blipFill>
              <p:spPr>
                <a:xfrm>
                  <a:off x="8297335" y="225774"/>
                  <a:ext cx="1636887" cy="1592010"/>
                </a:xfrm>
                <a:prstGeom prst="rect">
                  <a:avLst/>
                </a:prstGeom>
              </p:spPr>
            </p:pic>
          </p:grpSp>
          <p:grpSp>
            <p:nvGrpSpPr>
              <p:cNvPr id="57" name="Group 60">
                <a:extLst>
                  <a:ext uri="{FF2B5EF4-FFF2-40B4-BE49-F238E27FC236}">
                    <a16:creationId xmlns:a16="http://schemas.microsoft.com/office/drawing/2014/main" id="{3134A465-FD27-4A84-A918-1FBA973E6F83}"/>
                  </a:ext>
                </a:extLst>
              </p:cNvPr>
              <p:cNvGrpSpPr/>
              <p:nvPr/>
            </p:nvGrpSpPr>
            <p:grpSpPr>
              <a:xfrm>
                <a:off x="609600" y="3705594"/>
                <a:ext cx="3505200" cy="2542815"/>
                <a:chOff x="609600" y="3705594"/>
                <a:chExt cx="3505200" cy="2542815"/>
              </a:xfrm>
            </p:grpSpPr>
            <p:grpSp>
              <p:nvGrpSpPr>
                <p:cNvPr id="58" name="Group 33">
                  <a:extLst>
                    <a:ext uri="{FF2B5EF4-FFF2-40B4-BE49-F238E27FC236}">
                      <a16:creationId xmlns:a16="http://schemas.microsoft.com/office/drawing/2014/main" id="{7C93349E-2187-438A-B069-6C61C1D0E403}"/>
                    </a:ext>
                  </a:extLst>
                </p:cNvPr>
                <p:cNvGrpSpPr/>
                <p:nvPr/>
              </p:nvGrpSpPr>
              <p:grpSpPr>
                <a:xfrm>
                  <a:off x="609600" y="4800600"/>
                  <a:ext cx="1309511" cy="1447809"/>
                  <a:chOff x="3581400" y="4343400"/>
                  <a:chExt cx="1309511" cy="1447809"/>
                </a:xfrm>
              </p:grpSpPr>
              <p:sp>
                <p:nvSpPr>
                  <p:cNvPr id="83" name="Rounded Rectangle 18">
                    <a:extLst>
                      <a:ext uri="{FF2B5EF4-FFF2-40B4-BE49-F238E27FC236}">
                        <a16:creationId xmlns:a16="http://schemas.microsoft.com/office/drawing/2014/main" id="{B96FC33C-5961-496A-B8B0-8F4CF7F05480}"/>
                      </a:ext>
                    </a:extLst>
                  </p:cNvPr>
                  <p:cNvSpPr/>
                  <p:nvPr/>
                </p:nvSpPr>
                <p:spPr>
                  <a:xfrm>
                    <a:off x="3581400" y="4343400"/>
                    <a:ext cx="1309511" cy="1447809"/>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descr="1811485141599778122-512.png">
                    <a:extLst>
                      <a:ext uri="{FF2B5EF4-FFF2-40B4-BE49-F238E27FC236}">
                        <a16:creationId xmlns:a16="http://schemas.microsoft.com/office/drawing/2014/main" id="{8C82B223-2F5D-4985-8B5E-D060BDC01832}"/>
                      </a:ext>
                    </a:extLst>
                  </p:cNvPr>
                  <p:cNvPicPr>
                    <a:picLocks noChangeAspect="1"/>
                  </p:cNvPicPr>
                  <p:nvPr/>
                </p:nvPicPr>
                <p:blipFill>
                  <a:blip r:embed="rId3" cstate="print"/>
                  <a:stretch>
                    <a:fillRect/>
                  </a:stretch>
                </p:blipFill>
                <p:spPr>
                  <a:xfrm>
                    <a:off x="3733800" y="4572000"/>
                    <a:ext cx="990600" cy="990600"/>
                  </a:xfrm>
                  <a:prstGeom prst="rect">
                    <a:avLst/>
                  </a:prstGeom>
                </p:spPr>
              </p:pic>
              <p:cxnSp>
                <p:nvCxnSpPr>
                  <p:cNvPr id="85" name="Straight Connector 84">
                    <a:extLst>
                      <a:ext uri="{FF2B5EF4-FFF2-40B4-BE49-F238E27FC236}">
                        <a16:creationId xmlns:a16="http://schemas.microsoft.com/office/drawing/2014/main" id="{7B286383-AAC2-46D5-98AE-CC539303033F}"/>
                      </a:ext>
                    </a:extLst>
                  </p:cNvPr>
                  <p:cNvCxnSpPr/>
                  <p:nvPr/>
                </p:nvCxnSpPr>
                <p:spPr>
                  <a:xfrm flipV="1">
                    <a:off x="3657600" y="4419600"/>
                    <a:ext cx="1143000" cy="1295400"/>
                  </a:xfrm>
                  <a:prstGeom prst="line">
                    <a:avLst/>
                  </a:prstGeom>
                  <a:ln w="762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34">
                  <a:extLst>
                    <a:ext uri="{FF2B5EF4-FFF2-40B4-BE49-F238E27FC236}">
                      <a16:creationId xmlns:a16="http://schemas.microsoft.com/office/drawing/2014/main" id="{967E446F-D972-4134-916C-DDA1B77682EC}"/>
                    </a:ext>
                  </a:extLst>
                </p:cNvPr>
                <p:cNvGrpSpPr/>
                <p:nvPr/>
              </p:nvGrpSpPr>
              <p:grpSpPr>
                <a:xfrm>
                  <a:off x="2805289" y="4800600"/>
                  <a:ext cx="1309511" cy="1447809"/>
                  <a:chOff x="5562600" y="4343400"/>
                  <a:chExt cx="1309511" cy="1447809"/>
                </a:xfrm>
              </p:grpSpPr>
              <p:sp>
                <p:nvSpPr>
                  <p:cNvPr id="62" name="Rounded Rectangle 18">
                    <a:extLst>
                      <a:ext uri="{FF2B5EF4-FFF2-40B4-BE49-F238E27FC236}">
                        <a16:creationId xmlns:a16="http://schemas.microsoft.com/office/drawing/2014/main" id="{ADAC7527-9B47-41A0-B485-796CB116996C}"/>
                      </a:ext>
                    </a:extLst>
                  </p:cNvPr>
                  <p:cNvSpPr/>
                  <p:nvPr/>
                </p:nvSpPr>
                <p:spPr>
                  <a:xfrm>
                    <a:off x="5562600" y="4343400"/>
                    <a:ext cx="1309511" cy="14478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descr="1811485141599778122-512.png">
                    <a:extLst>
                      <a:ext uri="{FF2B5EF4-FFF2-40B4-BE49-F238E27FC236}">
                        <a16:creationId xmlns:a16="http://schemas.microsoft.com/office/drawing/2014/main" id="{DEF21D52-411D-48D3-8FF3-D68F05762680}"/>
                      </a:ext>
                    </a:extLst>
                  </p:cNvPr>
                  <p:cNvPicPr>
                    <a:picLocks noChangeAspect="1"/>
                  </p:cNvPicPr>
                  <p:nvPr/>
                </p:nvPicPr>
                <p:blipFill>
                  <a:blip r:embed="rId3" cstate="print"/>
                  <a:stretch>
                    <a:fillRect/>
                  </a:stretch>
                </p:blipFill>
                <p:spPr>
                  <a:xfrm>
                    <a:off x="5715000" y="4572000"/>
                    <a:ext cx="990600" cy="990600"/>
                  </a:xfrm>
                  <a:prstGeom prst="rect">
                    <a:avLst/>
                  </a:prstGeom>
                </p:spPr>
              </p:pic>
            </p:grpSp>
            <p:cxnSp>
              <p:nvCxnSpPr>
                <p:cNvPr id="60" name="Straight Arrow Connector 59">
                  <a:extLst>
                    <a:ext uri="{FF2B5EF4-FFF2-40B4-BE49-F238E27FC236}">
                      <a16:creationId xmlns:a16="http://schemas.microsoft.com/office/drawing/2014/main" id="{F6A90D8B-061B-432A-BB89-13BF16274065}"/>
                    </a:ext>
                  </a:extLst>
                </p:cNvPr>
                <p:cNvCxnSpPr>
                  <a:stCxn id="86" idx="2"/>
                  <a:endCxn id="83" idx="0"/>
                </p:cNvCxnSpPr>
                <p:nvPr/>
              </p:nvCxnSpPr>
              <p:spPr>
                <a:xfrm flipH="1">
                  <a:off x="1264356" y="3705594"/>
                  <a:ext cx="990600" cy="1095006"/>
                </a:xfrm>
                <a:prstGeom prst="straightConnector1">
                  <a:avLst/>
                </a:prstGeom>
                <a:ln w="76200">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EEF457D-7816-4BEA-8A06-C21C916DDCA6}"/>
                    </a:ext>
                  </a:extLst>
                </p:cNvPr>
                <p:cNvCxnSpPr>
                  <a:stCxn id="86" idx="2"/>
                  <a:endCxn id="62" idx="0"/>
                </p:cNvCxnSpPr>
                <p:nvPr/>
              </p:nvCxnSpPr>
              <p:spPr>
                <a:xfrm>
                  <a:off x="2254956" y="3705594"/>
                  <a:ext cx="1205089" cy="1095006"/>
                </a:xfrm>
                <a:prstGeom prst="straightConnector1">
                  <a:avLst/>
                </a:prstGeom>
                <a:ln w="76200">
                  <a:solidFill>
                    <a:srgbClr val="00B050"/>
                  </a:solidFill>
                  <a:tailEnd type="stealth"/>
                </a:ln>
              </p:spPr>
              <p:style>
                <a:lnRef idx="1">
                  <a:schemeClr val="accent1"/>
                </a:lnRef>
                <a:fillRef idx="0">
                  <a:schemeClr val="accent1"/>
                </a:fillRef>
                <a:effectRef idx="0">
                  <a:schemeClr val="accent1"/>
                </a:effectRef>
                <a:fontRef idx="minor">
                  <a:schemeClr val="tx1"/>
                </a:fontRef>
              </p:style>
            </p:cxnSp>
          </p:grpSp>
        </p:grpSp>
        <p:grpSp>
          <p:nvGrpSpPr>
            <p:cNvPr id="42" name="Group 21">
              <a:extLst>
                <a:ext uri="{FF2B5EF4-FFF2-40B4-BE49-F238E27FC236}">
                  <a16:creationId xmlns:a16="http://schemas.microsoft.com/office/drawing/2014/main" id="{77A0FB73-725F-47AE-9C27-4C00D82AF12C}"/>
                </a:ext>
              </a:extLst>
            </p:cNvPr>
            <p:cNvGrpSpPr/>
            <p:nvPr/>
          </p:nvGrpSpPr>
          <p:grpSpPr>
            <a:xfrm>
              <a:off x="1433689" y="152400"/>
              <a:ext cx="1309511" cy="1244050"/>
              <a:chOff x="3386667" y="633224"/>
              <a:chExt cx="1783644" cy="1872903"/>
            </a:xfrm>
          </p:grpSpPr>
          <p:sp>
            <p:nvSpPr>
              <p:cNvPr id="54" name="Rounded Rectangle 66">
                <a:extLst>
                  <a:ext uri="{FF2B5EF4-FFF2-40B4-BE49-F238E27FC236}">
                    <a16:creationId xmlns:a16="http://schemas.microsoft.com/office/drawing/2014/main" id="{80849538-EEA1-4CD0-BDE9-17B3AB4F686F}"/>
                  </a:ext>
                </a:extLst>
              </p:cNvPr>
              <p:cNvSpPr/>
              <p:nvPr/>
            </p:nvSpPr>
            <p:spPr>
              <a:xfrm>
                <a:off x="3386667" y="633224"/>
                <a:ext cx="1783644" cy="187290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ACD059AE-7227-4981-B878-8CB1A806E50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276" t="24643" r="49808" b="15330"/>
              <a:stretch/>
            </p:blipFill>
            <p:spPr>
              <a:xfrm>
                <a:off x="3668892" y="667090"/>
                <a:ext cx="1444975" cy="1669709"/>
              </a:xfrm>
              <a:prstGeom prst="rect">
                <a:avLst/>
              </a:prstGeom>
              <a:ln>
                <a:noFill/>
              </a:ln>
            </p:spPr>
          </p:pic>
        </p:grpSp>
        <p:grpSp>
          <p:nvGrpSpPr>
            <p:cNvPr id="43" name="Group 59">
              <a:extLst>
                <a:ext uri="{FF2B5EF4-FFF2-40B4-BE49-F238E27FC236}">
                  <a16:creationId xmlns:a16="http://schemas.microsoft.com/office/drawing/2014/main" id="{A9D0E16B-FD5F-4215-B640-6C5A4E67EB25}"/>
                </a:ext>
              </a:extLst>
            </p:cNvPr>
            <p:cNvGrpSpPr/>
            <p:nvPr/>
          </p:nvGrpSpPr>
          <p:grpSpPr>
            <a:xfrm>
              <a:off x="457200" y="1396450"/>
              <a:ext cx="3505200" cy="2184950"/>
              <a:chOff x="5181600" y="3705594"/>
              <a:chExt cx="3505200" cy="2542815"/>
            </a:xfrm>
          </p:grpSpPr>
          <p:grpSp>
            <p:nvGrpSpPr>
              <p:cNvPr id="44" name="Group 50">
                <a:extLst>
                  <a:ext uri="{FF2B5EF4-FFF2-40B4-BE49-F238E27FC236}">
                    <a16:creationId xmlns:a16="http://schemas.microsoft.com/office/drawing/2014/main" id="{B72BAFA1-770E-40A7-8E89-6B856E50F2D4}"/>
                  </a:ext>
                </a:extLst>
              </p:cNvPr>
              <p:cNvGrpSpPr/>
              <p:nvPr/>
            </p:nvGrpSpPr>
            <p:grpSpPr>
              <a:xfrm>
                <a:off x="5181600" y="4800600"/>
                <a:ext cx="1309511" cy="1447809"/>
                <a:chOff x="3581400" y="4343400"/>
                <a:chExt cx="1309511" cy="1447809"/>
              </a:xfrm>
            </p:grpSpPr>
            <p:sp>
              <p:nvSpPr>
                <p:cNvPr id="50" name="Rounded Rectangle 18">
                  <a:extLst>
                    <a:ext uri="{FF2B5EF4-FFF2-40B4-BE49-F238E27FC236}">
                      <a16:creationId xmlns:a16="http://schemas.microsoft.com/office/drawing/2014/main" id="{6F8CEC00-1989-4400-97E2-D6D32B90ACB8}"/>
                    </a:ext>
                  </a:extLst>
                </p:cNvPr>
                <p:cNvSpPr/>
                <p:nvPr/>
              </p:nvSpPr>
              <p:spPr>
                <a:xfrm>
                  <a:off x="3581400" y="4343400"/>
                  <a:ext cx="1309511" cy="1447809"/>
                </a:xfrm>
                <a:prstGeom prst="roundRect">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1811485141599778122-512.png">
                  <a:extLst>
                    <a:ext uri="{FF2B5EF4-FFF2-40B4-BE49-F238E27FC236}">
                      <a16:creationId xmlns:a16="http://schemas.microsoft.com/office/drawing/2014/main" id="{6F2CF77F-33F2-4F89-8F8F-9D524191DB1E}"/>
                    </a:ext>
                  </a:extLst>
                </p:cNvPr>
                <p:cNvPicPr>
                  <a:picLocks noChangeAspect="1"/>
                </p:cNvPicPr>
                <p:nvPr/>
              </p:nvPicPr>
              <p:blipFill>
                <a:blip r:embed="rId3" cstate="print"/>
                <a:stretch>
                  <a:fillRect/>
                </a:stretch>
              </p:blipFill>
              <p:spPr>
                <a:xfrm>
                  <a:off x="3733800" y="4572000"/>
                  <a:ext cx="990600" cy="990600"/>
                </a:xfrm>
                <a:prstGeom prst="rect">
                  <a:avLst/>
                </a:prstGeom>
              </p:spPr>
            </p:pic>
            <p:cxnSp>
              <p:nvCxnSpPr>
                <p:cNvPr id="53" name="Straight Connector 52">
                  <a:extLst>
                    <a:ext uri="{FF2B5EF4-FFF2-40B4-BE49-F238E27FC236}">
                      <a16:creationId xmlns:a16="http://schemas.microsoft.com/office/drawing/2014/main" id="{223C8FC4-D8CA-428B-A970-82A5DB12D90D}"/>
                    </a:ext>
                  </a:extLst>
                </p:cNvPr>
                <p:cNvCxnSpPr/>
                <p:nvPr/>
              </p:nvCxnSpPr>
              <p:spPr>
                <a:xfrm flipV="1">
                  <a:off x="3657600" y="4419600"/>
                  <a:ext cx="1143000" cy="1295400"/>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45" name="Group 54">
                <a:extLst>
                  <a:ext uri="{FF2B5EF4-FFF2-40B4-BE49-F238E27FC236}">
                    <a16:creationId xmlns:a16="http://schemas.microsoft.com/office/drawing/2014/main" id="{AFCD2AA1-E5DA-4309-9B82-130EC69427A3}"/>
                  </a:ext>
                </a:extLst>
              </p:cNvPr>
              <p:cNvGrpSpPr/>
              <p:nvPr/>
            </p:nvGrpSpPr>
            <p:grpSpPr>
              <a:xfrm>
                <a:off x="7377289" y="4800600"/>
                <a:ext cx="1309511" cy="1447809"/>
                <a:chOff x="5562600" y="4343400"/>
                <a:chExt cx="1309511" cy="1447809"/>
              </a:xfrm>
            </p:grpSpPr>
            <p:sp>
              <p:nvSpPr>
                <p:cNvPr id="48" name="Rounded Rectangle 18">
                  <a:extLst>
                    <a:ext uri="{FF2B5EF4-FFF2-40B4-BE49-F238E27FC236}">
                      <a16:creationId xmlns:a16="http://schemas.microsoft.com/office/drawing/2014/main" id="{D203CB15-D893-4800-9AF7-A4C44334E362}"/>
                    </a:ext>
                  </a:extLst>
                </p:cNvPr>
                <p:cNvSpPr/>
                <p:nvPr/>
              </p:nvSpPr>
              <p:spPr>
                <a:xfrm>
                  <a:off x="5562600" y="4343400"/>
                  <a:ext cx="1309511" cy="144780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1811485141599778122-512.png">
                  <a:extLst>
                    <a:ext uri="{FF2B5EF4-FFF2-40B4-BE49-F238E27FC236}">
                      <a16:creationId xmlns:a16="http://schemas.microsoft.com/office/drawing/2014/main" id="{B15614C9-9636-45FE-A592-4140BB726278}"/>
                    </a:ext>
                  </a:extLst>
                </p:cNvPr>
                <p:cNvPicPr>
                  <a:picLocks noChangeAspect="1"/>
                </p:cNvPicPr>
                <p:nvPr/>
              </p:nvPicPr>
              <p:blipFill>
                <a:blip r:embed="rId3" cstate="print"/>
                <a:stretch>
                  <a:fillRect/>
                </a:stretch>
              </p:blipFill>
              <p:spPr>
                <a:xfrm>
                  <a:off x="5715000" y="4572000"/>
                  <a:ext cx="990600" cy="990600"/>
                </a:xfrm>
                <a:prstGeom prst="rect">
                  <a:avLst/>
                </a:prstGeom>
              </p:spPr>
            </p:pic>
          </p:grpSp>
          <p:cxnSp>
            <p:nvCxnSpPr>
              <p:cNvPr id="46" name="Straight Arrow Connector 45">
                <a:extLst>
                  <a:ext uri="{FF2B5EF4-FFF2-40B4-BE49-F238E27FC236}">
                    <a16:creationId xmlns:a16="http://schemas.microsoft.com/office/drawing/2014/main" id="{164FEA9A-DBD6-41B6-AD9C-823E573EA7D9}"/>
                  </a:ext>
                </a:extLst>
              </p:cNvPr>
              <p:cNvCxnSpPr>
                <a:endCxn id="50" idx="0"/>
              </p:cNvCxnSpPr>
              <p:nvPr/>
            </p:nvCxnSpPr>
            <p:spPr>
              <a:xfrm flipH="1">
                <a:off x="5836356" y="3705594"/>
                <a:ext cx="990600" cy="1095006"/>
              </a:xfrm>
              <a:prstGeom prst="straightConnector1">
                <a:avLst/>
              </a:prstGeom>
              <a:ln w="76200">
                <a:solidFill>
                  <a:schemeClr val="bg1">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8E6E995-8689-4ACE-9077-4D49C30DEACA}"/>
                  </a:ext>
                </a:extLst>
              </p:cNvPr>
              <p:cNvCxnSpPr>
                <a:endCxn id="48" idx="0"/>
              </p:cNvCxnSpPr>
              <p:nvPr/>
            </p:nvCxnSpPr>
            <p:spPr>
              <a:xfrm>
                <a:off x="6826956" y="3705594"/>
                <a:ext cx="1205089" cy="1095006"/>
              </a:xfrm>
              <a:prstGeom prst="straightConnector1">
                <a:avLst/>
              </a:prstGeom>
              <a:ln w="76200">
                <a:solidFill>
                  <a:srgbClr val="FF0000"/>
                </a:solidFill>
                <a:tailEnd type="stealth"/>
              </a:ln>
            </p:spPr>
            <p:style>
              <a:lnRef idx="1">
                <a:schemeClr val="accent1"/>
              </a:lnRef>
              <a:fillRef idx="0">
                <a:schemeClr val="accent1"/>
              </a:fillRef>
              <a:effectRef idx="0">
                <a:schemeClr val="accent1"/>
              </a:effectRef>
              <a:fontRef idx="minor">
                <a:schemeClr val="tx1"/>
              </a:fontRef>
            </p:style>
          </p:cxnSp>
        </p:grpSp>
      </p:grpSp>
      <p:sp>
        <p:nvSpPr>
          <p:cNvPr id="33" name="Rectangle 32">
            <a:extLst>
              <a:ext uri="{FF2B5EF4-FFF2-40B4-BE49-F238E27FC236}">
                <a16:creationId xmlns:a16="http://schemas.microsoft.com/office/drawing/2014/main" id="{C0F72846-4DCE-4C71-9B7E-544C8B1C527A}"/>
              </a:ext>
            </a:extLst>
          </p:cNvPr>
          <p:cNvSpPr/>
          <p:nvPr/>
        </p:nvSpPr>
        <p:spPr>
          <a:xfrm>
            <a:off x="1714500" y="5191125"/>
            <a:ext cx="8267700" cy="695325"/>
          </a:xfrm>
          <a:prstGeom prst="rect">
            <a:avLst/>
          </a:prstGeom>
          <a:no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i="1"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H</a:t>
            </a:r>
            <a:r>
              <a:rPr lang="en-US" sz="3200" i="1" baseline="-25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0</a:t>
            </a:r>
            <a:r>
              <a:rPr lang="en-US" sz="3200" i="1"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OR=1;                  H</a:t>
            </a:r>
            <a:r>
              <a:rPr lang="en-US" sz="3200" i="1" baseline="-25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1</a:t>
            </a:r>
            <a:r>
              <a:rPr lang="en-US" sz="3200" i="1"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OR&lt;1 or OR&gt;1</a:t>
            </a:r>
          </a:p>
        </p:txBody>
      </p:sp>
      <p:sp>
        <p:nvSpPr>
          <p:cNvPr id="34" name="Rectangle 33">
            <a:extLst>
              <a:ext uri="{FF2B5EF4-FFF2-40B4-BE49-F238E27FC236}">
                <a16:creationId xmlns:a16="http://schemas.microsoft.com/office/drawing/2014/main" id="{F0D4D3ED-A379-46BC-83E5-4464BD115D1A}"/>
              </a:ext>
            </a:extLst>
          </p:cNvPr>
          <p:cNvSpPr/>
          <p:nvPr/>
        </p:nvSpPr>
        <p:spPr>
          <a:xfrm>
            <a:off x="467833" y="3880310"/>
            <a:ext cx="11121655" cy="830997"/>
          </a:xfrm>
          <a:prstGeom prst="rect">
            <a:avLst/>
          </a:prstGeom>
        </p:spPr>
        <p:txBody>
          <a:bodyPr wrap="square">
            <a:spAutoFit/>
          </a:bodyPr>
          <a:lstStyle/>
          <a:p>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Not wearing mask </a:t>
            </a:r>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is a one of the most important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associated factor </a:t>
            </a:r>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of having COVID-19 positive among people living in the Dhaka City, 2022</a:t>
            </a:r>
          </a:p>
        </p:txBody>
      </p:sp>
    </p:spTree>
    <p:extLst>
      <p:ext uri="{BB962C8B-B14F-4D97-AF65-F5344CB8AC3E}">
        <p14:creationId xmlns:p14="http://schemas.microsoft.com/office/powerpoint/2010/main" val="15067914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524000" y="4029076"/>
            <a:ext cx="8953500" cy="10763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bg1">
                    <a:lumMod val="10000"/>
                  </a:schemeClr>
                </a:solidFill>
              </a:rPr>
              <a:t>Proportion/Odds will calculated using 2 x 2 table/ Cross table</a:t>
            </a:r>
          </a:p>
          <a:p>
            <a:pPr marL="342900" indent="-342900">
              <a:buFont typeface="Arial" panose="020B0604020202020204" pitchFamily="34" charset="0"/>
              <a:buChar char="•"/>
            </a:pPr>
            <a:r>
              <a:rPr lang="en-US" sz="2000" dirty="0">
                <a:solidFill>
                  <a:schemeClr val="bg1">
                    <a:lumMod val="10000"/>
                  </a:schemeClr>
                </a:solidFill>
              </a:rPr>
              <a:t>Logistic linear regression </a:t>
            </a:r>
          </a:p>
        </p:txBody>
      </p:sp>
      <p:sp>
        <p:nvSpPr>
          <p:cNvPr id="31" name="Chevron 30"/>
          <p:cNvSpPr/>
          <p:nvPr/>
        </p:nvSpPr>
        <p:spPr>
          <a:xfrm rot="10800000">
            <a:off x="8809728" y="4252223"/>
            <a:ext cx="342900" cy="465975"/>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2" name="Group 31">
            <a:extLst>
              <a:ext uri="{FF2B5EF4-FFF2-40B4-BE49-F238E27FC236}">
                <a16:creationId xmlns:a16="http://schemas.microsoft.com/office/drawing/2014/main" id="{7E2F2A1F-A997-4FA1-9636-3BB37F479C32}"/>
              </a:ext>
            </a:extLst>
          </p:cNvPr>
          <p:cNvGrpSpPr/>
          <p:nvPr/>
        </p:nvGrpSpPr>
        <p:grpSpPr>
          <a:xfrm>
            <a:off x="1981200" y="152400"/>
            <a:ext cx="7848600" cy="3429000"/>
            <a:chOff x="457200" y="152400"/>
            <a:chExt cx="7848600" cy="3429000"/>
          </a:xfrm>
        </p:grpSpPr>
        <p:grpSp>
          <p:nvGrpSpPr>
            <p:cNvPr id="33" name="Group 32">
              <a:extLst>
                <a:ext uri="{FF2B5EF4-FFF2-40B4-BE49-F238E27FC236}">
                  <a16:creationId xmlns:a16="http://schemas.microsoft.com/office/drawing/2014/main" id="{FCF3BFF5-2B0D-42E1-A8A9-563A1CD6E584}"/>
                </a:ext>
              </a:extLst>
            </p:cNvPr>
            <p:cNvGrpSpPr/>
            <p:nvPr/>
          </p:nvGrpSpPr>
          <p:grpSpPr>
            <a:xfrm>
              <a:off x="4800600" y="152400"/>
              <a:ext cx="3505200" cy="3429000"/>
              <a:chOff x="609600" y="2257785"/>
              <a:chExt cx="3505200" cy="3990624"/>
            </a:xfrm>
          </p:grpSpPr>
          <p:grpSp>
            <p:nvGrpSpPr>
              <p:cNvPr id="47" name="Group 26">
                <a:extLst>
                  <a:ext uri="{FF2B5EF4-FFF2-40B4-BE49-F238E27FC236}">
                    <a16:creationId xmlns:a16="http://schemas.microsoft.com/office/drawing/2014/main" id="{704D648C-646F-4A23-8637-D8A80F2C73A3}"/>
                  </a:ext>
                </a:extLst>
              </p:cNvPr>
              <p:cNvGrpSpPr/>
              <p:nvPr/>
            </p:nvGrpSpPr>
            <p:grpSpPr>
              <a:xfrm>
                <a:off x="1600200" y="2257785"/>
                <a:ext cx="1309511" cy="1447809"/>
                <a:chOff x="8218311" y="98776"/>
                <a:chExt cx="1783644" cy="1872903"/>
              </a:xfrm>
            </p:grpSpPr>
            <p:sp>
              <p:nvSpPr>
                <p:cNvPr id="58" name="Rounded Rectangle 18">
                  <a:extLst>
                    <a:ext uri="{FF2B5EF4-FFF2-40B4-BE49-F238E27FC236}">
                      <a16:creationId xmlns:a16="http://schemas.microsoft.com/office/drawing/2014/main" id="{67819EF4-D337-464F-B7C9-EB11569F84CB}"/>
                    </a:ext>
                  </a:extLst>
                </p:cNvPr>
                <p:cNvSpPr/>
                <p:nvPr/>
              </p:nvSpPr>
              <p:spPr>
                <a:xfrm>
                  <a:off x="8218311" y="98776"/>
                  <a:ext cx="1783644" cy="1872903"/>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D86E0B07-2004-48DE-8379-BB33AB74CF3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456" t="24643" r="2117" b="15330"/>
                <a:stretch/>
              </p:blipFill>
              <p:spPr>
                <a:xfrm>
                  <a:off x="8297335" y="225774"/>
                  <a:ext cx="1636887" cy="1592010"/>
                </a:xfrm>
                <a:prstGeom prst="rect">
                  <a:avLst/>
                </a:prstGeom>
              </p:spPr>
            </p:pic>
          </p:grpSp>
          <p:grpSp>
            <p:nvGrpSpPr>
              <p:cNvPr id="48" name="Group 60">
                <a:extLst>
                  <a:ext uri="{FF2B5EF4-FFF2-40B4-BE49-F238E27FC236}">
                    <a16:creationId xmlns:a16="http://schemas.microsoft.com/office/drawing/2014/main" id="{48CAB15C-E5FD-4CB7-955E-0D91D0512CF6}"/>
                  </a:ext>
                </a:extLst>
              </p:cNvPr>
              <p:cNvGrpSpPr/>
              <p:nvPr/>
            </p:nvGrpSpPr>
            <p:grpSpPr>
              <a:xfrm>
                <a:off x="609600" y="3705594"/>
                <a:ext cx="3505200" cy="2542815"/>
                <a:chOff x="609600" y="3705594"/>
                <a:chExt cx="3505200" cy="2542815"/>
              </a:xfrm>
            </p:grpSpPr>
            <p:grpSp>
              <p:nvGrpSpPr>
                <p:cNvPr id="49" name="Group 33">
                  <a:extLst>
                    <a:ext uri="{FF2B5EF4-FFF2-40B4-BE49-F238E27FC236}">
                      <a16:creationId xmlns:a16="http://schemas.microsoft.com/office/drawing/2014/main" id="{FF02A46C-219F-46A9-932A-6696B616FD28}"/>
                    </a:ext>
                  </a:extLst>
                </p:cNvPr>
                <p:cNvGrpSpPr/>
                <p:nvPr/>
              </p:nvGrpSpPr>
              <p:grpSpPr>
                <a:xfrm>
                  <a:off x="609600" y="4800600"/>
                  <a:ext cx="1309511" cy="1447809"/>
                  <a:chOff x="3581400" y="4343400"/>
                  <a:chExt cx="1309511" cy="1447809"/>
                </a:xfrm>
              </p:grpSpPr>
              <p:sp>
                <p:nvSpPr>
                  <p:cNvPr id="55" name="Rounded Rectangle 18">
                    <a:extLst>
                      <a:ext uri="{FF2B5EF4-FFF2-40B4-BE49-F238E27FC236}">
                        <a16:creationId xmlns:a16="http://schemas.microsoft.com/office/drawing/2014/main" id="{91419294-BF10-4B08-8EEB-5883CF1E53A7}"/>
                      </a:ext>
                    </a:extLst>
                  </p:cNvPr>
                  <p:cNvSpPr/>
                  <p:nvPr/>
                </p:nvSpPr>
                <p:spPr>
                  <a:xfrm>
                    <a:off x="3581400" y="4343400"/>
                    <a:ext cx="1309511" cy="1447809"/>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descr="1811485141599778122-512.png">
                    <a:extLst>
                      <a:ext uri="{FF2B5EF4-FFF2-40B4-BE49-F238E27FC236}">
                        <a16:creationId xmlns:a16="http://schemas.microsoft.com/office/drawing/2014/main" id="{94FB7272-6CE5-4E8C-982A-7F52C8BE0AB6}"/>
                      </a:ext>
                    </a:extLst>
                  </p:cNvPr>
                  <p:cNvPicPr>
                    <a:picLocks noChangeAspect="1"/>
                  </p:cNvPicPr>
                  <p:nvPr/>
                </p:nvPicPr>
                <p:blipFill>
                  <a:blip r:embed="rId3" cstate="print"/>
                  <a:stretch>
                    <a:fillRect/>
                  </a:stretch>
                </p:blipFill>
                <p:spPr>
                  <a:xfrm>
                    <a:off x="3733800" y="4572000"/>
                    <a:ext cx="990600" cy="990600"/>
                  </a:xfrm>
                  <a:prstGeom prst="rect">
                    <a:avLst/>
                  </a:prstGeom>
                </p:spPr>
              </p:pic>
              <p:cxnSp>
                <p:nvCxnSpPr>
                  <p:cNvPr id="57" name="Straight Connector 56">
                    <a:extLst>
                      <a:ext uri="{FF2B5EF4-FFF2-40B4-BE49-F238E27FC236}">
                        <a16:creationId xmlns:a16="http://schemas.microsoft.com/office/drawing/2014/main" id="{9E6572F6-9693-4BD0-A75D-0B37FE2D1FDA}"/>
                      </a:ext>
                    </a:extLst>
                  </p:cNvPr>
                  <p:cNvCxnSpPr/>
                  <p:nvPr/>
                </p:nvCxnSpPr>
                <p:spPr>
                  <a:xfrm flipV="1">
                    <a:off x="3657600" y="4419600"/>
                    <a:ext cx="1143000" cy="1295400"/>
                  </a:xfrm>
                  <a:prstGeom prst="line">
                    <a:avLst/>
                  </a:prstGeom>
                  <a:ln w="762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0" name="Group 34">
                  <a:extLst>
                    <a:ext uri="{FF2B5EF4-FFF2-40B4-BE49-F238E27FC236}">
                      <a16:creationId xmlns:a16="http://schemas.microsoft.com/office/drawing/2014/main" id="{4D22EE93-8D61-446B-8D8C-1AC20CAB66DE}"/>
                    </a:ext>
                  </a:extLst>
                </p:cNvPr>
                <p:cNvGrpSpPr/>
                <p:nvPr/>
              </p:nvGrpSpPr>
              <p:grpSpPr>
                <a:xfrm>
                  <a:off x="2805289" y="4800600"/>
                  <a:ext cx="1309511" cy="1447809"/>
                  <a:chOff x="5562600" y="4343400"/>
                  <a:chExt cx="1309511" cy="1447809"/>
                </a:xfrm>
              </p:grpSpPr>
              <p:sp>
                <p:nvSpPr>
                  <p:cNvPr id="53" name="Rounded Rectangle 18">
                    <a:extLst>
                      <a:ext uri="{FF2B5EF4-FFF2-40B4-BE49-F238E27FC236}">
                        <a16:creationId xmlns:a16="http://schemas.microsoft.com/office/drawing/2014/main" id="{5B166360-D4CD-4132-8382-17AD2B17BB5E}"/>
                      </a:ext>
                    </a:extLst>
                  </p:cNvPr>
                  <p:cNvSpPr/>
                  <p:nvPr/>
                </p:nvSpPr>
                <p:spPr>
                  <a:xfrm>
                    <a:off x="5562600" y="4343400"/>
                    <a:ext cx="1309511" cy="14478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1811485141599778122-512.png">
                    <a:extLst>
                      <a:ext uri="{FF2B5EF4-FFF2-40B4-BE49-F238E27FC236}">
                        <a16:creationId xmlns:a16="http://schemas.microsoft.com/office/drawing/2014/main" id="{F1C6AD84-3CE7-4643-8775-8CA4F6F91AD9}"/>
                      </a:ext>
                    </a:extLst>
                  </p:cNvPr>
                  <p:cNvPicPr>
                    <a:picLocks noChangeAspect="1"/>
                  </p:cNvPicPr>
                  <p:nvPr/>
                </p:nvPicPr>
                <p:blipFill>
                  <a:blip r:embed="rId3" cstate="print"/>
                  <a:stretch>
                    <a:fillRect/>
                  </a:stretch>
                </p:blipFill>
                <p:spPr>
                  <a:xfrm>
                    <a:off x="5715000" y="4572000"/>
                    <a:ext cx="990600" cy="990600"/>
                  </a:xfrm>
                  <a:prstGeom prst="rect">
                    <a:avLst/>
                  </a:prstGeom>
                </p:spPr>
              </p:pic>
            </p:grpSp>
            <p:cxnSp>
              <p:nvCxnSpPr>
                <p:cNvPr id="51" name="Straight Arrow Connector 50">
                  <a:extLst>
                    <a:ext uri="{FF2B5EF4-FFF2-40B4-BE49-F238E27FC236}">
                      <a16:creationId xmlns:a16="http://schemas.microsoft.com/office/drawing/2014/main" id="{843AB913-6486-4156-A267-31C77E4E4E64}"/>
                    </a:ext>
                  </a:extLst>
                </p:cNvPr>
                <p:cNvCxnSpPr>
                  <a:stCxn id="58" idx="2"/>
                  <a:endCxn id="55" idx="0"/>
                </p:cNvCxnSpPr>
                <p:nvPr/>
              </p:nvCxnSpPr>
              <p:spPr>
                <a:xfrm flipH="1">
                  <a:off x="1264356" y="3705594"/>
                  <a:ext cx="990600" cy="1095006"/>
                </a:xfrm>
                <a:prstGeom prst="straightConnector1">
                  <a:avLst/>
                </a:prstGeom>
                <a:ln w="76200">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6C05286-86F0-4BDE-847F-CD11A5BF2EE5}"/>
                    </a:ext>
                  </a:extLst>
                </p:cNvPr>
                <p:cNvCxnSpPr>
                  <a:stCxn id="58" idx="2"/>
                  <a:endCxn id="53" idx="0"/>
                </p:cNvCxnSpPr>
                <p:nvPr/>
              </p:nvCxnSpPr>
              <p:spPr>
                <a:xfrm>
                  <a:off x="2254956" y="3705594"/>
                  <a:ext cx="1205089" cy="1095006"/>
                </a:xfrm>
                <a:prstGeom prst="straightConnector1">
                  <a:avLst/>
                </a:prstGeom>
                <a:ln w="76200">
                  <a:solidFill>
                    <a:srgbClr val="00B050"/>
                  </a:solidFill>
                  <a:tailEnd type="stealth"/>
                </a:ln>
              </p:spPr>
              <p:style>
                <a:lnRef idx="1">
                  <a:schemeClr val="accent1"/>
                </a:lnRef>
                <a:fillRef idx="0">
                  <a:schemeClr val="accent1"/>
                </a:fillRef>
                <a:effectRef idx="0">
                  <a:schemeClr val="accent1"/>
                </a:effectRef>
                <a:fontRef idx="minor">
                  <a:schemeClr val="tx1"/>
                </a:fontRef>
              </p:style>
            </p:cxnSp>
          </p:grpSp>
        </p:grpSp>
        <p:grpSp>
          <p:nvGrpSpPr>
            <p:cNvPr id="34" name="Group 21">
              <a:extLst>
                <a:ext uri="{FF2B5EF4-FFF2-40B4-BE49-F238E27FC236}">
                  <a16:creationId xmlns:a16="http://schemas.microsoft.com/office/drawing/2014/main" id="{0887A0CD-8D25-4DDB-823C-0A648CC811E5}"/>
                </a:ext>
              </a:extLst>
            </p:cNvPr>
            <p:cNvGrpSpPr/>
            <p:nvPr/>
          </p:nvGrpSpPr>
          <p:grpSpPr>
            <a:xfrm>
              <a:off x="1433689" y="152400"/>
              <a:ext cx="1309511" cy="1244050"/>
              <a:chOff x="3386667" y="633224"/>
              <a:chExt cx="1783644" cy="1872903"/>
            </a:xfrm>
          </p:grpSpPr>
          <p:sp>
            <p:nvSpPr>
              <p:cNvPr id="45" name="Rounded Rectangle 66">
                <a:extLst>
                  <a:ext uri="{FF2B5EF4-FFF2-40B4-BE49-F238E27FC236}">
                    <a16:creationId xmlns:a16="http://schemas.microsoft.com/office/drawing/2014/main" id="{C1B57C32-B6B0-4055-9A97-EE83DD10436C}"/>
                  </a:ext>
                </a:extLst>
              </p:cNvPr>
              <p:cNvSpPr/>
              <p:nvPr/>
            </p:nvSpPr>
            <p:spPr>
              <a:xfrm>
                <a:off x="3386667" y="633224"/>
                <a:ext cx="1783644" cy="187290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F1582234-C0ED-4533-8995-4DFC89D3790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276" t="24643" r="49808" b="15330"/>
              <a:stretch/>
            </p:blipFill>
            <p:spPr>
              <a:xfrm>
                <a:off x="3668892" y="667090"/>
                <a:ext cx="1444975" cy="1669709"/>
              </a:xfrm>
              <a:prstGeom prst="rect">
                <a:avLst/>
              </a:prstGeom>
              <a:ln>
                <a:noFill/>
              </a:ln>
            </p:spPr>
          </p:pic>
        </p:grpSp>
        <p:grpSp>
          <p:nvGrpSpPr>
            <p:cNvPr id="35" name="Group 59">
              <a:extLst>
                <a:ext uri="{FF2B5EF4-FFF2-40B4-BE49-F238E27FC236}">
                  <a16:creationId xmlns:a16="http://schemas.microsoft.com/office/drawing/2014/main" id="{825368B3-9692-4FD5-9C0E-42024AB9A196}"/>
                </a:ext>
              </a:extLst>
            </p:cNvPr>
            <p:cNvGrpSpPr/>
            <p:nvPr/>
          </p:nvGrpSpPr>
          <p:grpSpPr>
            <a:xfrm>
              <a:off x="457200" y="1396450"/>
              <a:ext cx="3505200" cy="2184950"/>
              <a:chOff x="5181600" y="3705594"/>
              <a:chExt cx="3505200" cy="2542815"/>
            </a:xfrm>
          </p:grpSpPr>
          <p:grpSp>
            <p:nvGrpSpPr>
              <p:cNvPr id="36" name="Group 50">
                <a:extLst>
                  <a:ext uri="{FF2B5EF4-FFF2-40B4-BE49-F238E27FC236}">
                    <a16:creationId xmlns:a16="http://schemas.microsoft.com/office/drawing/2014/main" id="{2021FA57-5401-4AD9-A300-837BFC32BF02}"/>
                  </a:ext>
                </a:extLst>
              </p:cNvPr>
              <p:cNvGrpSpPr/>
              <p:nvPr/>
            </p:nvGrpSpPr>
            <p:grpSpPr>
              <a:xfrm>
                <a:off x="5181600" y="4800600"/>
                <a:ext cx="1309511" cy="1447809"/>
                <a:chOff x="3581400" y="4343400"/>
                <a:chExt cx="1309511" cy="1447809"/>
              </a:xfrm>
            </p:grpSpPr>
            <p:sp>
              <p:nvSpPr>
                <p:cNvPr id="42" name="Rounded Rectangle 18">
                  <a:extLst>
                    <a:ext uri="{FF2B5EF4-FFF2-40B4-BE49-F238E27FC236}">
                      <a16:creationId xmlns:a16="http://schemas.microsoft.com/office/drawing/2014/main" id="{C706EB55-E3CA-4163-9E53-171DF13FDF84}"/>
                    </a:ext>
                  </a:extLst>
                </p:cNvPr>
                <p:cNvSpPr/>
                <p:nvPr/>
              </p:nvSpPr>
              <p:spPr>
                <a:xfrm>
                  <a:off x="3581400" y="4343400"/>
                  <a:ext cx="1309511" cy="1447809"/>
                </a:xfrm>
                <a:prstGeom prst="roundRect">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1811485141599778122-512.png">
                  <a:extLst>
                    <a:ext uri="{FF2B5EF4-FFF2-40B4-BE49-F238E27FC236}">
                      <a16:creationId xmlns:a16="http://schemas.microsoft.com/office/drawing/2014/main" id="{40402BFF-BD42-48B7-A7A4-C0EDE00A4E59}"/>
                    </a:ext>
                  </a:extLst>
                </p:cNvPr>
                <p:cNvPicPr>
                  <a:picLocks noChangeAspect="1"/>
                </p:cNvPicPr>
                <p:nvPr/>
              </p:nvPicPr>
              <p:blipFill>
                <a:blip r:embed="rId3" cstate="print"/>
                <a:stretch>
                  <a:fillRect/>
                </a:stretch>
              </p:blipFill>
              <p:spPr>
                <a:xfrm>
                  <a:off x="3733800" y="4572000"/>
                  <a:ext cx="990600" cy="990600"/>
                </a:xfrm>
                <a:prstGeom prst="rect">
                  <a:avLst/>
                </a:prstGeom>
              </p:spPr>
            </p:pic>
            <p:cxnSp>
              <p:nvCxnSpPr>
                <p:cNvPr id="44" name="Straight Connector 43">
                  <a:extLst>
                    <a:ext uri="{FF2B5EF4-FFF2-40B4-BE49-F238E27FC236}">
                      <a16:creationId xmlns:a16="http://schemas.microsoft.com/office/drawing/2014/main" id="{C98BD504-E5FC-43AB-A73B-385EC42A97FC}"/>
                    </a:ext>
                  </a:extLst>
                </p:cNvPr>
                <p:cNvCxnSpPr/>
                <p:nvPr/>
              </p:nvCxnSpPr>
              <p:spPr>
                <a:xfrm flipV="1">
                  <a:off x="3657600" y="4419600"/>
                  <a:ext cx="1143000" cy="1295400"/>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54">
                <a:extLst>
                  <a:ext uri="{FF2B5EF4-FFF2-40B4-BE49-F238E27FC236}">
                    <a16:creationId xmlns:a16="http://schemas.microsoft.com/office/drawing/2014/main" id="{80263A15-66FB-4D3C-8687-16E97AA5BF92}"/>
                  </a:ext>
                </a:extLst>
              </p:cNvPr>
              <p:cNvGrpSpPr/>
              <p:nvPr/>
            </p:nvGrpSpPr>
            <p:grpSpPr>
              <a:xfrm>
                <a:off x="7377289" y="4800600"/>
                <a:ext cx="1309511" cy="1447809"/>
                <a:chOff x="5562600" y="4343400"/>
                <a:chExt cx="1309511" cy="1447809"/>
              </a:xfrm>
            </p:grpSpPr>
            <p:sp>
              <p:nvSpPr>
                <p:cNvPr id="40" name="Rounded Rectangle 18">
                  <a:extLst>
                    <a:ext uri="{FF2B5EF4-FFF2-40B4-BE49-F238E27FC236}">
                      <a16:creationId xmlns:a16="http://schemas.microsoft.com/office/drawing/2014/main" id="{81F1DE41-0A90-492F-A70E-C9549264F6A8}"/>
                    </a:ext>
                  </a:extLst>
                </p:cNvPr>
                <p:cNvSpPr/>
                <p:nvPr/>
              </p:nvSpPr>
              <p:spPr>
                <a:xfrm>
                  <a:off x="5562600" y="4343400"/>
                  <a:ext cx="1309511" cy="144780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1811485141599778122-512.png">
                  <a:extLst>
                    <a:ext uri="{FF2B5EF4-FFF2-40B4-BE49-F238E27FC236}">
                      <a16:creationId xmlns:a16="http://schemas.microsoft.com/office/drawing/2014/main" id="{6B65BE03-620F-454F-AE0B-CC07C4F62282}"/>
                    </a:ext>
                  </a:extLst>
                </p:cNvPr>
                <p:cNvPicPr>
                  <a:picLocks noChangeAspect="1"/>
                </p:cNvPicPr>
                <p:nvPr/>
              </p:nvPicPr>
              <p:blipFill>
                <a:blip r:embed="rId3" cstate="print"/>
                <a:stretch>
                  <a:fillRect/>
                </a:stretch>
              </p:blipFill>
              <p:spPr>
                <a:xfrm>
                  <a:off x="5715000" y="4572000"/>
                  <a:ext cx="990600" cy="990600"/>
                </a:xfrm>
                <a:prstGeom prst="rect">
                  <a:avLst/>
                </a:prstGeom>
              </p:spPr>
            </p:pic>
          </p:grpSp>
          <p:cxnSp>
            <p:nvCxnSpPr>
              <p:cNvPr id="38" name="Straight Arrow Connector 37">
                <a:extLst>
                  <a:ext uri="{FF2B5EF4-FFF2-40B4-BE49-F238E27FC236}">
                    <a16:creationId xmlns:a16="http://schemas.microsoft.com/office/drawing/2014/main" id="{FDB37490-69D0-4161-9A8D-72A55DB031EE}"/>
                  </a:ext>
                </a:extLst>
              </p:cNvPr>
              <p:cNvCxnSpPr>
                <a:endCxn id="42" idx="0"/>
              </p:cNvCxnSpPr>
              <p:nvPr/>
            </p:nvCxnSpPr>
            <p:spPr>
              <a:xfrm flipH="1">
                <a:off x="5836356" y="3705594"/>
                <a:ext cx="990600" cy="1095006"/>
              </a:xfrm>
              <a:prstGeom prst="straightConnector1">
                <a:avLst/>
              </a:prstGeom>
              <a:ln w="76200">
                <a:solidFill>
                  <a:schemeClr val="bg1">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8E93F57-388C-4A04-8533-FBCB89958946}"/>
                  </a:ext>
                </a:extLst>
              </p:cNvPr>
              <p:cNvCxnSpPr>
                <a:endCxn id="40" idx="0"/>
              </p:cNvCxnSpPr>
              <p:nvPr/>
            </p:nvCxnSpPr>
            <p:spPr>
              <a:xfrm>
                <a:off x="6826956" y="3705594"/>
                <a:ext cx="1205089" cy="1095006"/>
              </a:xfrm>
              <a:prstGeom prst="straightConnector1">
                <a:avLst/>
              </a:prstGeom>
              <a:ln w="76200">
                <a:solidFill>
                  <a:srgbClr val="FF0000"/>
                </a:solidFill>
                <a:tailEnd type="stealt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504866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37324925"/>
              </p:ext>
            </p:extLst>
          </p:nvPr>
        </p:nvGraphicFramePr>
        <p:xfrm>
          <a:off x="421338" y="168038"/>
          <a:ext cx="11483790" cy="6432143"/>
        </p:xfrm>
        <a:graphic>
          <a:graphicData uri="http://schemas.openxmlformats.org/drawingml/2006/table">
            <a:tbl>
              <a:tblPr firstRow="1" bandRow="1">
                <a:tableStyleId>{5C22544A-7EE6-4342-B048-85BDC9FD1C3A}</a:tableStyleId>
              </a:tblPr>
              <a:tblGrid>
                <a:gridCol w="1380568">
                  <a:extLst>
                    <a:ext uri="{9D8B030D-6E8A-4147-A177-3AD203B41FA5}">
                      <a16:colId xmlns:a16="http://schemas.microsoft.com/office/drawing/2014/main" val="982927385"/>
                    </a:ext>
                  </a:extLst>
                </a:gridCol>
                <a:gridCol w="1855694">
                  <a:extLst>
                    <a:ext uri="{9D8B030D-6E8A-4147-A177-3AD203B41FA5}">
                      <a16:colId xmlns:a16="http://schemas.microsoft.com/office/drawing/2014/main" val="1862959546"/>
                    </a:ext>
                  </a:extLst>
                </a:gridCol>
                <a:gridCol w="3003176">
                  <a:extLst>
                    <a:ext uri="{9D8B030D-6E8A-4147-A177-3AD203B41FA5}">
                      <a16:colId xmlns:a16="http://schemas.microsoft.com/office/drawing/2014/main" val="1025639366"/>
                    </a:ext>
                  </a:extLst>
                </a:gridCol>
                <a:gridCol w="2348753">
                  <a:extLst>
                    <a:ext uri="{9D8B030D-6E8A-4147-A177-3AD203B41FA5}">
                      <a16:colId xmlns:a16="http://schemas.microsoft.com/office/drawing/2014/main" val="3996278078"/>
                    </a:ext>
                  </a:extLst>
                </a:gridCol>
                <a:gridCol w="2895599">
                  <a:extLst>
                    <a:ext uri="{9D8B030D-6E8A-4147-A177-3AD203B41FA5}">
                      <a16:colId xmlns:a16="http://schemas.microsoft.com/office/drawing/2014/main" val="1734451440"/>
                    </a:ext>
                  </a:extLst>
                </a:gridCol>
              </a:tblGrid>
              <a:tr h="632757">
                <a:tc>
                  <a:txBody>
                    <a:bodyPr/>
                    <a:lstStyle/>
                    <a:p>
                      <a:r>
                        <a:rPr lang="en-US" sz="2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Reg</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Outcome</a:t>
                      </a:r>
                      <a:r>
                        <a:rPr lang="en-US" sz="2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variable</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Objective</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Design</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Example</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6606264"/>
                  </a:ext>
                </a:extLst>
              </a:tr>
              <a:tr h="632757">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Linear</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Quantities</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Mean difference</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Associated factors</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Cross-sectional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Cohort, RCT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Height, weight, BMI, </a:t>
                      </a:r>
                      <a:r>
                        <a:rPr lang="en-US" sz="2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Hemo</a:t>
                      </a: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any score, </a:t>
                      </a:r>
                      <a:r>
                        <a:rPr lang="en-US" sz="2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ect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9971359"/>
                  </a:ext>
                </a:extLst>
              </a:tr>
              <a:tr h="911170">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Log-binomial</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Binary</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difference</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ratio</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factors</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Cross-sectional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Cohort, RCT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Stunting, morbidity, COVID</a:t>
                      </a:r>
                      <a:r>
                        <a:rPr lang="en-US" sz="2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status, anemia, </a:t>
                      </a:r>
                      <a:r>
                        <a:rPr lang="en-US" sz="2200" baseline="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ect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0544157"/>
                  </a:ext>
                </a:extLst>
              </a:tr>
              <a:tr h="911170">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Poisson</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Binary*</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difference</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ratio</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factors</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Cross-sectional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Cohort, RCT</a:t>
                      </a:r>
                      <a:endPar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Stunting, morbidity, COVID</a:t>
                      </a:r>
                      <a:r>
                        <a:rPr lang="en-US" sz="2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status, anemia, </a:t>
                      </a:r>
                      <a:r>
                        <a:rPr lang="en-US" sz="2200" baseline="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ect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1093621"/>
                  </a:ext>
                </a:extLst>
              </a:tr>
              <a:tr h="911170">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Poisson</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Count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Incidence rate</a:t>
                      </a:r>
                      <a:endPar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IRR</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Mean ratio</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Cross-sectional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Cohort, RCT</a:t>
                      </a:r>
                      <a:endPar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Diarrhea episode, infection episode, </a:t>
                      </a:r>
                      <a:r>
                        <a:rPr lang="en-US" sz="2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etc</a:t>
                      </a: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8797150"/>
                  </a:ext>
                </a:extLst>
              </a:tr>
              <a:tr h="1189583">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Logistic</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Binary</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Odds ratio</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Associated factors</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Case control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Cross-sectional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Cohort, RCT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Stunting, morbidity, COVID</a:t>
                      </a:r>
                      <a:r>
                        <a:rPr lang="en-US" sz="2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status, anemia, </a:t>
                      </a:r>
                      <a:r>
                        <a:rPr lang="en-US" sz="2200" baseline="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ect</a:t>
                      </a:r>
                      <a:endPar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3393668"/>
                  </a:ext>
                </a:extLst>
              </a:tr>
              <a:tr h="0">
                <a:tc gridSpan="5">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*When log-binomial do not converse</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342900" indent="-342900">
                        <a:buFont typeface="Arial" panose="020B0604020202020204" pitchFamily="34" charset="0"/>
                        <a:buChar char="•"/>
                      </a:pP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2850396"/>
                  </a:ext>
                </a:extLst>
              </a:tr>
            </a:tbl>
          </a:graphicData>
        </a:graphic>
      </p:graphicFrame>
    </p:spTree>
    <p:extLst>
      <p:ext uri="{BB962C8B-B14F-4D97-AF65-F5344CB8AC3E}">
        <p14:creationId xmlns:p14="http://schemas.microsoft.com/office/powerpoint/2010/main" val="16584073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1A90B8-CA3E-4147-9F5D-F5B78A22521C}"/>
              </a:ext>
            </a:extLst>
          </p:cNvPr>
          <p:cNvSpPr>
            <a:spLocks noGrp="1"/>
          </p:cNvSpPr>
          <p:nvPr>
            <p:ph type="body" sz="quarter" idx="11"/>
          </p:nvPr>
        </p:nvSpPr>
        <p:spPr>
          <a:xfrm>
            <a:off x="960967" y="1620001"/>
            <a:ext cx="10270067" cy="1920642"/>
          </a:xfrm>
        </p:spPr>
        <p:txBody>
          <a:bodyPr>
            <a:noAutofit/>
          </a:bodyPr>
          <a:lstStyle/>
          <a:p>
            <a:r>
              <a:rPr lang="en-US" sz="2800" dirty="0">
                <a:latin typeface="Tahoma" panose="020B0604030504040204" pitchFamily="34" charset="0"/>
                <a:ea typeface="Tahoma" panose="020B0604030504040204" pitchFamily="34" charset="0"/>
                <a:cs typeface="Tahoma" panose="020B0604030504040204" pitchFamily="34" charset="0"/>
              </a:rPr>
              <a:t>Cross-sectional study</a:t>
            </a:r>
          </a:p>
          <a:p>
            <a:r>
              <a:rPr lang="en-US" sz="2800" dirty="0">
                <a:latin typeface="Tahoma" panose="020B0604030504040204" pitchFamily="34" charset="0"/>
                <a:ea typeface="Tahoma" panose="020B0604030504040204" pitchFamily="34" charset="0"/>
                <a:cs typeface="Tahoma" panose="020B0604030504040204" pitchFamily="34" charset="0"/>
              </a:rPr>
              <a:t>Randomized control trial</a:t>
            </a:r>
          </a:p>
          <a:p>
            <a:r>
              <a:rPr lang="en-US" sz="2800" dirty="0">
                <a:latin typeface="Tahoma" panose="020B0604030504040204" pitchFamily="34" charset="0"/>
                <a:ea typeface="Tahoma" panose="020B0604030504040204" pitchFamily="34" charset="0"/>
                <a:cs typeface="Tahoma" panose="020B0604030504040204" pitchFamily="34" charset="0"/>
              </a:rPr>
              <a:t>Cohort study</a:t>
            </a:r>
          </a:p>
          <a:p>
            <a:r>
              <a:rPr lang="en-US" sz="2800" dirty="0">
                <a:latin typeface="Tahoma" panose="020B0604030504040204" pitchFamily="34" charset="0"/>
                <a:ea typeface="Tahoma" panose="020B0604030504040204" pitchFamily="34" charset="0"/>
                <a:cs typeface="Tahoma" panose="020B0604030504040204" pitchFamily="34" charset="0"/>
              </a:rPr>
              <a:t>Case-control study</a:t>
            </a:r>
          </a:p>
          <a:p>
            <a:endParaRPr lang="en-US" sz="2800" dirty="0">
              <a:latin typeface="Tahoma" panose="020B0604030504040204" pitchFamily="34" charset="0"/>
              <a:ea typeface="Tahoma" panose="020B0604030504040204" pitchFamily="34" charset="0"/>
              <a:cs typeface="Tahoma" panose="020B0604030504040204" pitchFamily="34" charset="0"/>
            </a:endParaRPr>
          </a:p>
          <a:p>
            <a:endParaRPr lang="en-US" sz="2800" dirty="0">
              <a:latin typeface="Tahoma" panose="020B0604030504040204" pitchFamily="34" charset="0"/>
              <a:ea typeface="Tahoma" panose="020B0604030504040204" pitchFamily="34" charset="0"/>
              <a:cs typeface="Tahoma" panose="020B0604030504040204" pitchFamily="34" charset="0"/>
            </a:endParaRPr>
          </a:p>
          <a:p>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4" name="Text Placeholder 1">
            <a:extLst>
              <a:ext uri="{FF2B5EF4-FFF2-40B4-BE49-F238E27FC236}">
                <a16:creationId xmlns:a16="http://schemas.microsoft.com/office/drawing/2014/main" id="{43A2A0E7-45FD-43C2-84D1-3D5140C556D1}"/>
              </a:ext>
            </a:extLst>
          </p:cNvPr>
          <p:cNvSpPr>
            <a:spLocks noGrp="1"/>
          </p:cNvSpPr>
          <p:nvPr>
            <p:ph type="body" sz="quarter" idx="10"/>
          </p:nvPr>
        </p:nvSpPr>
        <p:spPr>
          <a:xfrm>
            <a:off x="960000" y="504000"/>
            <a:ext cx="10272000" cy="576000"/>
          </a:xfrm>
        </p:spPr>
        <p:txBody>
          <a:bodyPr/>
          <a:lstStyle/>
          <a:p>
            <a:pPr algn="ctr"/>
            <a:r>
              <a:rPr lang="en-US" b="0" dirty="0">
                <a:latin typeface="Tahoma" panose="020B0604030504040204" pitchFamily="34" charset="0"/>
                <a:ea typeface="Tahoma" panose="020B0604030504040204" pitchFamily="34" charset="0"/>
                <a:cs typeface="Tahoma" panose="020B0604030504040204" pitchFamily="34" charset="0"/>
              </a:rPr>
              <a:t>Which design is appropriate???</a:t>
            </a:r>
          </a:p>
        </p:txBody>
      </p:sp>
    </p:spTree>
    <p:extLst>
      <p:ext uri="{BB962C8B-B14F-4D97-AF65-F5344CB8AC3E}">
        <p14:creationId xmlns:p14="http://schemas.microsoft.com/office/powerpoint/2010/main" val="32581398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1A90B8-CA3E-4147-9F5D-F5B78A22521C}"/>
              </a:ext>
            </a:extLst>
          </p:cNvPr>
          <p:cNvSpPr>
            <a:spLocks noGrp="1"/>
          </p:cNvSpPr>
          <p:nvPr>
            <p:ph type="body" sz="quarter" idx="11"/>
          </p:nvPr>
        </p:nvSpPr>
        <p:spPr>
          <a:xfrm>
            <a:off x="960967" y="1620001"/>
            <a:ext cx="10270067" cy="1920642"/>
          </a:xfrm>
        </p:spPr>
        <p:txBody>
          <a:bodyPr>
            <a:noAutofit/>
          </a:bodyPr>
          <a:lstStyle/>
          <a:p>
            <a:r>
              <a:rPr lang="en-US" sz="2800" dirty="0">
                <a:latin typeface="Tahoma" panose="020B0604030504040204" pitchFamily="34" charset="0"/>
                <a:ea typeface="Tahoma" panose="020B0604030504040204" pitchFamily="34" charset="0"/>
                <a:cs typeface="Tahoma" panose="020B0604030504040204" pitchFamily="34" charset="0"/>
              </a:rPr>
              <a:t>Cross-sectional study</a:t>
            </a:r>
          </a:p>
          <a:p>
            <a:r>
              <a:rPr lang="en-US" sz="2800" dirty="0">
                <a:latin typeface="Tahoma" panose="020B0604030504040204" pitchFamily="34" charset="0"/>
                <a:ea typeface="Tahoma" panose="020B0604030504040204" pitchFamily="34" charset="0"/>
                <a:cs typeface="Tahoma" panose="020B0604030504040204" pitchFamily="34" charset="0"/>
              </a:rPr>
              <a:t>Randomized control trial</a:t>
            </a:r>
          </a:p>
          <a:p>
            <a:r>
              <a:rPr lang="en-US" sz="2800" dirty="0">
                <a:latin typeface="Tahoma" panose="020B0604030504040204" pitchFamily="34" charset="0"/>
                <a:ea typeface="Tahoma" panose="020B0604030504040204" pitchFamily="34" charset="0"/>
                <a:cs typeface="Tahoma" panose="020B0604030504040204" pitchFamily="34" charset="0"/>
              </a:rPr>
              <a:t>Cohort study</a:t>
            </a:r>
          </a:p>
          <a:p>
            <a:r>
              <a:rPr lang="en-US" sz="2800" dirty="0">
                <a:latin typeface="Tahoma" panose="020B0604030504040204" pitchFamily="34" charset="0"/>
                <a:ea typeface="Tahoma" panose="020B0604030504040204" pitchFamily="34" charset="0"/>
                <a:cs typeface="Tahoma" panose="020B0604030504040204" pitchFamily="34" charset="0"/>
              </a:rPr>
              <a:t>Case-control study</a:t>
            </a:r>
          </a:p>
          <a:p>
            <a:endParaRPr lang="en-US" sz="2800" dirty="0">
              <a:latin typeface="Tahoma" panose="020B0604030504040204" pitchFamily="34" charset="0"/>
              <a:ea typeface="Tahoma" panose="020B0604030504040204" pitchFamily="34" charset="0"/>
              <a:cs typeface="Tahoma" panose="020B0604030504040204" pitchFamily="34" charset="0"/>
            </a:endParaRPr>
          </a:p>
          <a:p>
            <a:endParaRPr lang="en-US" sz="2800" dirty="0">
              <a:latin typeface="Tahoma" panose="020B0604030504040204" pitchFamily="34" charset="0"/>
              <a:ea typeface="Tahoma" panose="020B0604030504040204" pitchFamily="34" charset="0"/>
              <a:cs typeface="Tahoma" panose="020B0604030504040204" pitchFamily="34" charset="0"/>
            </a:endParaRPr>
          </a:p>
          <a:p>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4" name="Text Placeholder 1">
            <a:extLst>
              <a:ext uri="{FF2B5EF4-FFF2-40B4-BE49-F238E27FC236}">
                <a16:creationId xmlns:a16="http://schemas.microsoft.com/office/drawing/2014/main" id="{43A2A0E7-45FD-43C2-84D1-3D5140C556D1}"/>
              </a:ext>
            </a:extLst>
          </p:cNvPr>
          <p:cNvSpPr>
            <a:spLocks noGrp="1"/>
          </p:cNvSpPr>
          <p:nvPr>
            <p:ph type="body" sz="quarter" idx="10"/>
          </p:nvPr>
        </p:nvSpPr>
        <p:spPr>
          <a:xfrm>
            <a:off x="960000" y="504000"/>
            <a:ext cx="10272000" cy="576000"/>
          </a:xfrm>
        </p:spPr>
        <p:txBody>
          <a:bodyPr/>
          <a:lstStyle/>
          <a:p>
            <a:pPr algn="ctr"/>
            <a:r>
              <a:rPr lang="en-US" b="0" dirty="0">
                <a:latin typeface="Tahoma" panose="020B0604030504040204" pitchFamily="34" charset="0"/>
                <a:ea typeface="Tahoma" panose="020B0604030504040204" pitchFamily="34" charset="0"/>
                <a:cs typeface="Tahoma" panose="020B0604030504040204" pitchFamily="34" charset="0"/>
              </a:rPr>
              <a:t>Which design is appropriate???</a:t>
            </a:r>
          </a:p>
        </p:txBody>
      </p:sp>
      <p:sp>
        <p:nvSpPr>
          <p:cNvPr id="5" name="Rectangle 4">
            <a:extLst>
              <a:ext uri="{FF2B5EF4-FFF2-40B4-BE49-F238E27FC236}">
                <a16:creationId xmlns:a16="http://schemas.microsoft.com/office/drawing/2014/main" id="{ADDD0577-E4E8-44D1-8357-3C20ACCD3D80}"/>
              </a:ext>
            </a:extLst>
          </p:cNvPr>
          <p:cNvSpPr/>
          <p:nvPr/>
        </p:nvSpPr>
        <p:spPr>
          <a:xfrm>
            <a:off x="212651" y="4357363"/>
            <a:ext cx="11515061" cy="830997"/>
          </a:xfrm>
          <a:prstGeom prst="rect">
            <a:avLst/>
          </a:prstGeom>
          <a:ln>
            <a:solidFill>
              <a:srgbClr val="00B050"/>
            </a:solidFill>
          </a:ln>
        </p:spPr>
        <p:txBody>
          <a:bodyPr wrap="square">
            <a:spAutoFit/>
          </a:bodyPr>
          <a:lstStyle/>
          <a:p>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Not wearing mask </a:t>
            </a:r>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is a one of the most important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associated factor </a:t>
            </a:r>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of having COVID-19 positive among people living in the Dhaka City, 2022</a:t>
            </a:r>
          </a:p>
        </p:txBody>
      </p:sp>
      <p:sp>
        <p:nvSpPr>
          <p:cNvPr id="6" name="Rectangle 5">
            <a:extLst>
              <a:ext uri="{FF2B5EF4-FFF2-40B4-BE49-F238E27FC236}">
                <a16:creationId xmlns:a16="http://schemas.microsoft.com/office/drawing/2014/main" id="{5A2DFDF5-95D5-4309-A84F-24571ECA19DB}"/>
              </a:ext>
            </a:extLst>
          </p:cNvPr>
          <p:cNvSpPr/>
          <p:nvPr/>
        </p:nvSpPr>
        <p:spPr>
          <a:xfrm>
            <a:off x="212651" y="5491589"/>
            <a:ext cx="11515060" cy="954107"/>
          </a:xfrm>
          <a:prstGeom prst="rect">
            <a:avLst/>
          </a:prstGeom>
          <a:ln>
            <a:solidFill>
              <a:srgbClr val="00B050"/>
            </a:solidFill>
          </a:ln>
        </p:spPr>
        <p:txBody>
          <a:bodyPr wrap="square">
            <a:spAutoFit/>
          </a:bodyPr>
          <a:lstStyle/>
          <a:p>
            <a:pPr algn="ctr"/>
            <a:r>
              <a:rPr lang="en-US" sz="2800" dirty="0">
                <a:solidFill>
                  <a:srgbClr val="202124"/>
                </a:solidFill>
                <a:latin typeface="Tahoma" panose="020B0604030504040204" pitchFamily="34" charset="0"/>
                <a:ea typeface="Tahoma" panose="020B0604030504040204" pitchFamily="34" charset="0"/>
                <a:cs typeface="Tahoma" panose="020B0604030504040204" pitchFamily="34" charset="0"/>
              </a:rPr>
              <a:t>Objectives should be 'SMART’ </a:t>
            </a:r>
          </a:p>
          <a:p>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S</a:t>
            </a:r>
            <a:r>
              <a:rPr lang="en-US" sz="2800" dirty="0">
                <a:solidFill>
                  <a:srgbClr val="202124"/>
                </a:solidFill>
                <a:latin typeface="Tahoma" panose="020B0604030504040204" pitchFamily="34" charset="0"/>
                <a:ea typeface="Tahoma" panose="020B0604030504040204" pitchFamily="34" charset="0"/>
                <a:cs typeface="Tahoma" panose="020B0604030504040204" pitchFamily="34" charset="0"/>
              </a:rPr>
              <a:t>pecific, </a:t>
            </a:r>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M</a:t>
            </a:r>
            <a:r>
              <a:rPr lang="en-US" sz="2800" dirty="0">
                <a:solidFill>
                  <a:srgbClr val="202124"/>
                </a:solidFill>
                <a:latin typeface="Tahoma" panose="020B0604030504040204" pitchFamily="34" charset="0"/>
                <a:ea typeface="Tahoma" panose="020B0604030504040204" pitchFamily="34" charset="0"/>
                <a:cs typeface="Tahoma" panose="020B0604030504040204" pitchFamily="34" charset="0"/>
              </a:rPr>
              <a:t>easurable, </a:t>
            </a:r>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A</a:t>
            </a:r>
            <a:r>
              <a:rPr lang="en-US" sz="2800" dirty="0">
                <a:solidFill>
                  <a:srgbClr val="202124"/>
                </a:solidFill>
                <a:latin typeface="Tahoma" panose="020B0604030504040204" pitchFamily="34" charset="0"/>
                <a:ea typeface="Tahoma" panose="020B0604030504040204" pitchFamily="34" charset="0"/>
                <a:cs typeface="Tahoma" panose="020B0604030504040204" pitchFamily="34" charset="0"/>
              </a:rPr>
              <a:t>chievable, </a:t>
            </a:r>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R</a:t>
            </a:r>
            <a:r>
              <a:rPr lang="en-US" sz="2800" dirty="0">
                <a:solidFill>
                  <a:srgbClr val="202124"/>
                </a:solidFill>
                <a:latin typeface="Tahoma" panose="020B0604030504040204" pitchFamily="34" charset="0"/>
                <a:ea typeface="Tahoma" panose="020B0604030504040204" pitchFamily="34" charset="0"/>
                <a:cs typeface="Tahoma" panose="020B0604030504040204" pitchFamily="34" charset="0"/>
              </a:rPr>
              <a:t>ealistic and </a:t>
            </a:r>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T</a:t>
            </a:r>
            <a:r>
              <a:rPr lang="en-US" sz="2800" dirty="0">
                <a:solidFill>
                  <a:srgbClr val="202124"/>
                </a:solidFill>
                <a:latin typeface="Tahoma" panose="020B0604030504040204" pitchFamily="34" charset="0"/>
                <a:ea typeface="Tahoma" panose="020B0604030504040204" pitchFamily="34" charset="0"/>
                <a:cs typeface="Tahoma" panose="020B0604030504040204" pitchFamily="34" charset="0"/>
              </a:rPr>
              <a:t>ime-bound</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23596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26"/>
          <p:cNvGrpSpPr/>
          <p:nvPr/>
        </p:nvGrpSpPr>
        <p:grpSpPr>
          <a:xfrm>
            <a:off x="1857376" y="1663974"/>
            <a:ext cx="1309511" cy="1244050"/>
            <a:chOff x="8218311" y="98776"/>
            <a:chExt cx="1783644" cy="1872903"/>
          </a:xfrm>
        </p:grpSpPr>
        <p:sp>
          <p:nvSpPr>
            <p:cNvPr id="17" name="Rounded Rectangle 18"/>
            <p:cNvSpPr/>
            <p:nvPr/>
          </p:nvSpPr>
          <p:spPr>
            <a:xfrm>
              <a:off x="8218311" y="98776"/>
              <a:ext cx="1783644" cy="1872903"/>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l="47456" t="24643" r="2117" b="15330"/>
            <a:stretch/>
          </p:blipFill>
          <p:spPr>
            <a:xfrm>
              <a:off x="8297335" y="225774"/>
              <a:ext cx="1636887" cy="1592010"/>
            </a:xfrm>
            <a:prstGeom prst="rect">
              <a:avLst/>
            </a:prstGeom>
          </p:spPr>
        </p:pic>
      </p:grpSp>
      <p:grpSp>
        <p:nvGrpSpPr>
          <p:cNvPr id="7" name="Group 33"/>
          <p:cNvGrpSpPr/>
          <p:nvPr/>
        </p:nvGrpSpPr>
        <p:grpSpPr>
          <a:xfrm rot="16200000">
            <a:off x="7892896" y="4560435"/>
            <a:ext cx="1309511" cy="1244051"/>
            <a:chOff x="3581400" y="4343400"/>
            <a:chExt cx="1309511" cy="1447809"/>
          </a:xfrm>
        </p:grpSpPr>
        <p:sp>
          <p:nvSpPr>
            <p:cNvPr id="13" name="Rounded Rectangle 18"/>
            <p:cNvSpPr/>
            <p:nvPr/>
          </p:nvSpPr>
          <p:spPr>
            <a:xfrm>
              <a:off x="3581400" y="4343400"/>
              <a:ext cx="1309511" cy="1447809"/>
            </a:xfrm>
            <a:prstGeom prst="roundRect">
              <a:avLst/>
            </a:prstGeom>
            <a:no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1811485141599778122-512.png"/>
            <p:cNvPicPr>
              <a:picLocks noChangeAspect="1"/>
            </p:cNvPicPr>
            <p:nvPr/>
          </p:nvPicPr>
          <p:blipFill>
            <a:blip r:embed="rId3" cstate="print"/>
            <a:stretch>
              <a:fillRect/>
            </a:stretch>
          </p:blipFill>
          <p:spPr>
            <a:xfrm>
              <a:off x="3733800" y="4572000"/>
              <a:ext cx="990600" cy="990600"/>
            </a:xfrm>
            <a:prstGeom prst="rect">
              <a:avLst/>
            </a:prstGeom>
          </p:spPr>
        </p:pic>
        <p:cxnSp>
          <p:nvCxnSpPr>
            <p:cNvPr id="15" name="Straight Connector 14"/>
            <p:cNvCxnSpPr/>
            <p:nvPr/>
          </p:nvCxnSpPr>
          <p:spPr>
            <a:xfrm flipV="1">
              <a:off x="3657600" y="4419600"/>
              <a:ext cx="1143000" cy="1295400"/>
            </a:xfrm>
            <a:prstGeom prst="line">
              <a:avLst/>
            </a:prstGeom>
            <a:ln w="762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34"/>
          <p:cNvGrpSpPr/>
          <p:nvPr/>
        </p:nvGrpSpPr>
        <p:grpSpPr>
          <a:xfrm rot="16200000">
            <a:off x="7892895" y="578556"/>
            <a:ext cx="1309511" cy="1244051"/>
            <a:chOff x="5562600" y="4343400"/>
            <a:chExt cx="1309511" cy="1447809"/>
          </a:xfrm>
        </p:grpSpPr>
        <p:sp>
          <p:nvSpPr>
            <p:cNvPr id="11" name="Rounded Rectangle 18"/>
            <p:cNvSpPr/>
            <p:nvPr/>
          </p:nvSpPr>
          <p:spPr>
            <a:xfrm>
              <a:off x="5562600" y="4343400"/>
              <a:ext cx="1309511" cy="144780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1811485141599778122-512.png"/>
            <p:cNvPicPr>
              <a:picLocks noChangeAspect="1"/>
            </p:cNvPicPr>
            <p:nvPr/>
          </p:nvPicPr>
          <p:blipFill>
            <a:blip r:embed="rId3" cstate="print"/>
            <a:stretch>
              <a:fillRect/>
            </a:stretch>
          </p:blipFill>
          <p:spPr>
            <a:xfrm>
              <a:off x="5715000" y="4572000"/>
              <a:ext cx="990600" cy="990600"/>
            </a:xfrm>
            <a:prstGeom prst="rect">
              <a:avLst/>
            </a:prstGeom>
          </p:spPr>
        </p:pic>
      </p:grpSp>
      <p:cxnSp>
        <p:nvCxnSpPr>
          <p:cNvPr id="9" name="Straight Arrow Connector 8"/>
          <p:cNvCxnSpPr>
            <a:stCxn id="13" idx="0"/>
            <a:endCxn id="44" idx="3"/>
          </p:cNvCxnSpPr>
          <p:nvPr/>
        </p:nvCxnSpPr>
        <p:spPr>
          <a:xfrm flipH="1" flipV="1">
            <a:off x="3166887" y="4560435"/>
            <a:ext cx="4758739" cy="622024"/>
          </a:xfrm>
          <a:prstGeom prst="straightConnector1">
            <a:avLst/>
          </a:prstGeom>
          <a:ln w="76200">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1" idx="0"/>
            <a:endCxn id="19" idx="3"/>
          </p:cNvCxnSpPr>
          <p:nvPr/>
        </p:nvCxnSpPr>
        <p:spPr>
          <a:xfrm flipH="1" flipV="1">
            <a:off x="3125446" y="667346"/>
            <a:ext cx="4800178" cy="533234"/>
          </a:xfrm>
          <a:prstGeom prst="straightConnector1">
            <a:avLst/>
          </a:prstGeom>
          <a:ln w="76200">
            <a:solidFill>
              <a:schemeClr val="bg1">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nvGrpSpPr>
          <p:cNvPr id="18" name="Group 21"/>
          <p:cNvGrpSpPr/>
          <p:nvPr/>
        </p:nvGrpSpPr>
        <p:grpSpPr>
          <a:xfrm>
            <a:off x="1857376" y="90310"/>
            <a:ext cx="1309511" cy="1244050"/>
            <a:chOff x="3386667" y="633224"/>
            <a:chExt cx="1783644" cy="1872903"/>
          </a:xfrm>
        </p:grpSpPr>
        <p:sp>
          <p:nvSpPr>
            <p:cNvPr id="20" name="Rounded Rectangle 19"/>
            <p:cNvSpPr/>
            <p:nvPr/>
          </p:nvSpPr>
          <p:spPr>
            <a:xfrm>
              <a:off x="3386667" y="633224"/>
              <a:ext cx="1783644" cy="187290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1276" t="24643" r="49808" b="15330"/>
            <a:stretch/>
          </p:blipFill>
          <p:spPr>
            <a:xfrm>
              <a:off x="3668892" y="667090"/>
              <a:ext cx="1444975" cy="1669709"/>
            </a:xfrm>
            <a:prstGeom prst="rect">
              <a:avLst/>
            </a:prstGeom>
            <a:ln>
              <a:noFill/>
            </a:ln>
          </p:spPr>
        </p:pic>
      </p:grpSp>
      <p:cxnSp>
        <p:nvCxnSpPr>
          <p:cNvPr id="37" name="Straight Arrow Connector 36"/>
          <p:cNvCxnSpPr>
            <a:stCxn id="11" idx="0"/>
            <a:endCxn id="17" idx="3"/>
          </p:cNvCxnSpPr>
          <p:nvPr/>
        </p:nvCxnSpPr>
        <p:spPr>
          <a:xfrm flipH="1">
            <a:off x="3166886" y="1200581"/>
            <a:ext cx="4758738" cy="1085419"/>
          </a:xfrm>
          <a:prstGeom prst="straightConnector1">
            <a:avLst/>
          </a:prstGeom>
          <a:ln w="76200">
            <a:solidFill>
              <a:schemeClr val="bg1">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nvGrpSpPr>
          <p:cNvPr id="40" name="Group 26"/>
          <p:cNvGrpSpPr/>
          <p:nvPr/>
        </p:nvGrpSpPr>
        <p:grpSpPr>
          <a:xfrm>
            <a:off x="1857376" y="5512074"/>
            <a:ext cx="1309511" cy="1244050"/>
            <a:chOff x="8218311" y="98776"/>
            <a:chExt cx="1783644" cy="1872903"/>
          </a:xfrm>
        </p:grpSpPr>
        <p:sp>
          <p:nvSpPr>
            <p:cNvPr id="41" name="Rounded Rectangle 18"/>
            <p:cNvSpPr/>
            <p:nvPr/>
          </p:nvSpPr>
          <p:spPr>
            <a:xfrm>
              <a:off x="8218311" y="98776"/>
              <a:ext cx="1783644" cy="1872903"/>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rotWithShape="1">
            <a:blip r:embed="rId2" cstate="print">
              <a:extLst>
                <a:ext uri="{28A0092B-C50C-407E-A947-70E740481C1C}">
                  <a14:useLocalDpi xmlns:a14="http://schemas.microsoft.com/office/drawing/2010/main" val="0"/>
                </a:ext>
              </a:extLst>
            </a:blip>
            <a:srcRect l="47456" t="24643" r="2117" b="15330"/>
            <a:stretch/>
          </p:blipFill>
          <p:spPr>
            <a:xfrm>
              <a:off x="8297335" y="225774"/>
              <a:ext cx="1636887" cy="1592010"/>
            </a:xfrm>
            <a:prstGeom prst="rect">
              <a:avLst/>
            </a:prstGeom>
          </p:spPr>
        </p:pic>
      </p:grpSp>
      <p:grpSp>
        <p:nvGrpSpPr>
          <p:cNvPr id="43" name="Group 21"/>
          <p:cNvGrpSpPr/>
          <p:nvPr/>
        </p:nvGrpSpPr>
        <p:grpSpPr>
          <a:xfrm>
            <a:off x="1857376" y="3938410"/>
            <a:ext cx="1309511" cy="1244050"/>
            <a:chOff x="3386667" y="633224"/>
            <a:chExt cx="1783644" cy="1872903"/>
          </a:xfrm>
        </p:grpSpPr>
        <p:sp>
          <p:nvSpPr>
            <p:cNvPr id="44" name="Rounded Rectangle 43"/>
            <p:cNvSpPr/>
            <p:nvPr/>
          </p:nvSpPr>
          <p:spPr>
            <a:xfrm>
              <a:off x="3386667" y="633224"/>
              <a:ext cx="1783644" cy="187290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rotWithShape="1">
            <a:blip r:embed="rId4" cstate="print">
              <a:extLst>
                <a:ext uri="{28A0092B-C50C-407E-A947-70E740481C1C}">
                  <a14:useLocalDpi xmlns:a14="http://schemas.microsoft.com/office/drawing/2010/main" val="0"/>
                </a:ext>
              </a:extLst>
            </a:blip>
            <a:srcRect l="11276" t="24643" r="49808" b="15330"/>
            <a:stretch/>
          </p:blipFill>
          <p:spPr>
            <a:xfrm>
              <a:off x="3668892" y="667090"/>
              <a:ext cx="1444975" cy="1669709"/>
            </a:xfrm>
            <a:prstGeom prst="rect">
              <a:avLst/>
            </a:prstGeom>
            <a:ln>
              <a:noFill/>
            </a:ln>
          </p:spPr>
        </p:pic>
      </p:grpSp>
      <p:cxnSp>
        <p:nvCxnSpPr>
          <p:cNvPr id="49" name="Straight Arrow Connector 48"/>
          <p:cNvCxnSpPr>
            <a:stCxn id="13" idx="0"/>
            <a:endCxn id="41" idx="3"/>
          </p:cNvCxnSpPr>
          <p:nvPr/>
        </p:nvCxnSpPr>
        <p:spPr>
          <a:xfrm flipH="1">
            <a:off x="3166887" y="5182459"/>
            <a:ext cx="4758739" cy="951640"/>
          </a:xfrm>
          <a:prstGeom prst="straightConnector1">
            <a:avLst/>
          </a:prstGeom>
          <a:ln w="76200">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305926" y="971551"/>
            <a:ext cx="1266825" cy="461665"/>
          </a:xfrm>
          <a:prstGeom prst="rect">
            <a:avLst/>
          </a:prstGeom>
          <a:noFill/>
          <a:ln>
            <a:solidFill>
              <a:schemeClr val="bg1">
                <a:lumMod val="50000"/>
              </a:schemeClr>
            </a:solidFill>
          </a:ln>
        </p:spPr>
        <p:txBody>
          <a:bodyPr wrap="square" rtlCol="0">
            <a:spAutoFit/>
          </a:bodyPr>
          <a:lstStyle/>
          <a:p>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Case</a:t>
            </a:r>
          </a:p>
        </p:txBody>
      </p:sp>
      <p:sp>
        <p:nvSpPr>
          <p:cNvPr id="53" name="TextBox 52"/>
          <p:cNvSpPr txBox="1"/>
          <p:nvPr/>
        </p:nvSpPr>
        <p:spPr>
          <a:xfrm>
            <a:off x="9305926" y="4951628"/>
            <a:ext cx="1266825" cy="461665"/>
          </a:xfrm>
          <a:prstGeom prst="rect">
            <a:avLst/>
          </a:prstGeom>
          <a:noFill/>
          <a:ln>
            <a:solidFill>
              <a:srgbClr val="002060"/>
            </a:solidFill>
          </a:ln>
        </p:spPr>
        <p:txBody>
          <a:bodyPr wrap="square" rtlCol="0">
            <a:spAutoFit/>
          </a:bodyPr>
          <a:lstStyle/>
          <a:p>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Control</a:t>
            </a:r>
          </a:p>
        </p:txBody>
      </p:sp>
      <p:sp>
        <p:nvSpPr>
          <p:cNvPr id="54" name="Rounded Rectangle 53"/>
          <p:cNvSpPr/>
          <p:nvPr/>
        </p:nvSpPr>
        <p:spPr>
          <a:xfrm>
            <a:off x="3800476" y="2096791"/>
            <a:ext cx="6772275" cy="2360910"/>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2000" b="1"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Outcome variable</a:t>
            </a:r>
            <a:r>
              <a:rPr lang="en-US" sz="2000" b="1"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2000" b="1"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Having COVID-19 positive</a:t>
            </a:r>
          </a:p>
          <a:p>
            <a:pPr marL="228600" algn="r"/>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1 = Positive</a:t>
            </a:r>
          </a:p>
          <a:p>
            <a:pPr algn="r"/>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0 = Negative</a:t>
            </a:r>
          </a:p>
          <a:p>
            <a:endPar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endParaRPr>
          </a:p>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Not wearing mask    </a:t>
            </a:r>
            <a:r>
              <a:rPr lang="en-US" sz="2000" b="1"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2000" b="1"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Exposure Variable</a:t>
            </a:r>
          </a:p>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1 = Not wearing mask</a:t>
            </a:r>
          </a:p>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0 = Wearing mask</a:t>
            </a:r>
          </a:p>
          <a:p>
            <a:endPar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endParaRPr>
          </a:p>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40386348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26"/>
          <p:cNvGrpSpPr/>
          <p:nvPr/>
        </p:nvGrpSpPr>
        <p:grpSpPr>
          <a:xfrm>
            <a:off x="1857376" y="1663974"/>
            <a:ext cx="1309511" cy="1244050"/>
            <a:chOff x="8218311" y="98776"/>
            <a:chExt cx="1783644" cy="1872903"/>
          </a:xfrm>
        </p:grpSpPr>
        <p:sp>
          <p:nvSpPr>
            <p:cNvPr id="17" name="Rounded Rectangle 18"/>
            <p:cNvSpPr/>
            <p:nvPr/>
          </p:nvSpPr>
          <p:spPr>
            <a:xfrm>
              <a:off x="8218311" y="98776"/>
              <a:ext cx="1783644" cy="1872903"/>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l="47456" t="24643" r="2117" b="15330"/>
            <a:stretch/>
          </p:blipFill>
          <p:spPr>
            <a:xfrm>
              <a:off x="8297335" y="225774"/>
              <a:ext cx="1636887" cy="1592010"/>
            </a:xfrm>
            <a:prstGeom prst="rect">
              <a:avLst/>
            </a:prstGeom>
          </p:spPr>
        </p:pic>
      </p:grpSp>
      <p:grpSp>
        <p:nvGrpSpPr>
          <p:cNvPr id="7" name="Group 33"/>
          <p:cNvGrpSpPr/>
          <p:nvPr/>
        </p:nvGrpSpPr>
        <p:grpSpPr>
          <a:xfrm rot="16200000">
            <a:off x="7892896" y="4560435"/>
            <a:ext cx="1309511" cy="1244051"/>
            <a:chOff x="3581400" y="4343400"/>
            <a:chExt cx="1309511" cy="1447809"/>
          </a:xfrm>
        </p:grpSpPr>
        <p:sp>
          <p:nvSpPr>
            <p:cNvPr id="13" name="Rounded Rectangle 18"/>
            <p:cNvSpPr/>
            <p:nvPr/>
          </p:nvSpPr>
          <p:spPr>
            <a:xfrm>
              <a:off x="3581400" y="4343400"/>
              <a:ext cx="1309511" cy="1447809"/>
            </a:xfrm>
            <a:prstGeom prst="roundRect">
              <a:avLst/>
            </a:prstGeom>
            <a:no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1811485141599778122-512.png"/>
            <p:cNvPicPr>
              <a:picLocks noChangeAspect="1"/>
            </p:cNvPicPr>
            <p:nvPr/>
          </p:nvPicPr>
          <p:blipFill>
            <a:blip r:embed="rId3" cstate="print"/>
            <a:stretch>
              <a:fillRect/>
            </a:stretch>
          </p:blipFill>
          <p:spPr>
            <a:xfrm>
              <a:off x="3733800" y="4572000"/>
              <a:ext cx="990600" cy="990600"/>
            </a:xfrm>
            <a:prstGeom prst="rect">
              <a:avLst/>
            </a:prstGeom>
          </p:spPr>
        </p:pic>
        <p:cxnSp>
          <p:nvCxnSpPr>
            <p:cNvPr id="15" name="Straight Connector 14"/>
            <p:cNvCxnSpPr/>
            <p:nvPr/>
          </p:nvCxnSpPr>
          <p:spPr>
            <a:xfrm flipV="1">
              <a:off x="3657600" y="4419600"/>
              <a:ext cx="1143000" cy="1295400"/>
            </a:xfrm>
            <a:prstGeom prst="line">
              <a:avLst/>
            </a:prstGeom>
            <a:ln w="762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34"/>
          <p:cNvGrpSpPr/>
          <p:nvPr/>
        </p:nvGrpSpPr>
        <p:grpSpPr>
          <a:xfrm rot="16200000">
            <a:off x="7892895" y="578556"/>
            <a:ext cx="1309511" cy="1244051"/>
            <a:chOff x="5562600" y="4343400"/>
            <a:chExt cx="1309511" cy="1447809"/>
          </a:xfrm>
        </p:grpSpPr>
        <p:sp>
          <p:nvSpPr>
            <p:cNvPr id="11" name="Rounded Rectangle 18"/>
            <p:cNvSpPr/>
            <p:nvPr/>
          </p:nvSpPr>
          <p:spPr>
            <a:xfrm>
              <a:off x="5562600" y="4343400"/>
              <a:ext cx="1309511" cy="144780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1811485141599778122-512.png"/>
            <p:cNvPicPr>
              <a:picLocks noChangeAspect="1"/>
            </p:cNvPicPr>
            <p:nvPr/>
          </p:nvPicPr>
          <p:blipFill>
            <a:blip r:embed="rId3" cstate="print"/>
            <a:stretch>
              <a:fillRect/>
            </a:stretch>
          </p:blipFill>
          <p:spPr>
            <a:xfrm>
              <a:off x="5715000" y="4572000"/>
              <a:ext cx="990600" cy="990600"/>
            </a:xfrm>
            <a:prstGeom prst="rect">
              <a:avLst/>
            </a:prstGeom>
          </p:spPr>
        </p:pic>
      </p:grpSp>
      <p:cxnSp>
        <p:nvCxnSpPr>
          <p:cNvPr id="9" name="Straight Arrow Connector 8"/>
          <p:cNvCxnSpPr>
            <a:stCxn id="13" idx="0"/>
            <a:endCxn id="44" idx="3"/>
          </p:cNvCxnSpPr>
          <p:nvPr/>
        </p:nvCxnSpPr>
        <p:spPr>
          <a:xfrm flipH="1" flipV="1">
            <a:off x="3166887" y="4560435"/>
            <a:ext cx="4758739" cy="622024"/>
          </a:xfrm>
          <a:prstGeom prst="straightConnector1">
            <a:avLst/>
          </a:prstGeom>
          <a:ln w="76200">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1" idx="0"/>
            <a:endCxn id="19" idx="3"/>
          </p:cNvCxnSpPr>
          <p:nvPr/>
        </p:nvCxnSpPr>
        <p:spPr>
          <a:xfrm flipH="1" flipV="1">
            <a:off x="3125446" y="667346"/>
            <a:ext cx="4800178" cy="533234"/>
          </a:xfrm>
          <a:prstGeom prst="straightConnector1">
            <a:avLst/>
          </a:prstGeom>
          <a:ln w="76200">
            <a:solidFill>
              <a:schemeClr val="bg1">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nvGrpSpPr>
          <p:cNvPr id="18" name="Group 21"/>
          <p:cNvGrpSpPr/>
          <p:nvPr/>
        </p:nvGrpSpPr>
        <p:grpSpPr>
          <a:xfrm>
            <a:off x="1857376" y="90310"/>
            <a:ext cx="1309511" cy="1244050"/>
            <a:chOff x="3386667" y="633224"/>
            <a:chExt cx="1783644" cy="1872903"/>
          </a:xfrm>
        </p:grpSpPr>
        <p:sp>
          <p:nvSpPr>
            <p:cNvPr id="20" name="Rounded Rectangle 19"/>
            <p:cNvSpPr/>
            <p:nvPr/>
          </p:nvSpPr>
          <p:spPr>
            <a:xfrm>
              <a:off x="3386667" y="633224"/>
              <a:ext cx="1783644" cy="187290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1276" t="24643" r="49808" b="15330"/>
            <a:stretch/>
          </p:blipFill>
          <p:spPr>
            <a:xfrm>
              <a:off x="3668892" y="667090"/>
              <a:ext cx="1444975" cy="1669709"/>
            </a:xfrm>
            <a:prstGeom prst="rect">
              <a:avLst/>
            </a:prstGeom>
            <a:ln>
              <a:noFill/>
            </a:ln>
          </p:spPr>
        </p:pic>
      </p:grpSp>
      <p:cxnSp>
        <p:nvCxnSpPr>
          <p:cNvPr id="37" name="Straight Arrow Connector 36"/>
          <p:cNvCxnSpPr>
            <a:stCxn id="11" idx="0"/>
            <a:endCxn id="17" idx="3"/>
          </p:cNvCxnSpPr>
          <p:nvPr/>
        </p:nvCxnSpPr>
        <p:spPr>
          <a:xfrm flipH="1">
            <a:off x="3166886" y="1200581"/>
            <a:ext cx="4758738" cy="1085419"/>
          </a:xfrm>
          <a:prstGeom prst="straightConnector1">
            <a:avLst/>
          </a:prstGeom>
          <a:ln w="76200">
            <a:solidFill>
              <a:schemeClr val="bg1">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nvGrpSpPr>
          <p:cNvPr id="40" name="Group 26"/>
          <p:cNvGrpSpPr/>
          <p:nvPr/>
        </p:nvGrpSpPr>
        <p:grpSpPr>
          <a:xfrm>
            <a:off x="1857376" y="5512074"/>
            <a:ext cx="1309511" cy="1244050"/>
            <a:chOff x="8218311" y="98776"/>
            <a:chExt cx="1783644" cy="1872903"/>
          </a:xfrm>
        </p:grpSpPr>
        <p:sp>
          <p:nvSpPr>
            <p:cNvPr id="41" name="Rounded Rectangle 18"/>
            <p:cNvSpPr/>
            <p:nvPr/>
          </p:nvSpPr>
          <p:spPr>
            <a:xfrm>
              <a:off x="8218311" y="98776"/>
              <a:ext cx="1783644" cy="1872903"/>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rotWithShape="1">
            <a:blip r:embed="rId2" cstate="print">
              <a:extLst>
                <a:ext uri="{28A0092B-C50C-407E-A947-70E740481C1C}">
                  <a14:useLocalDpi xmlns:a14="http://schemas.microsoft.com/office/drawing/2010/main" val="0"/>
                </a:ext>
              </a:extLst>
            </a:blip>
            <a:srcRect l="47456" t="24643" r="2117" b="15330"/>
            <a:stretch/>
          </p:blipFill>
          <p:spPr>
            <a:xfrm>
              <a:off x="8297335" y="225774"/>
              <a:ext cx="1636887" cy="1592010"/>
            </a:xfrm>
            <a:prstGeom prst="rect">
              <a:avLst/>
            </a:prstGeom>
          </p:spPr>
        </p:pic>
      </p:grpSp>
      <p:grpSp>
        <p:nvGrpSpPr>
          <p:cNvPr id="43" name="Group 21"/>
          <p:cNvGrpSpPr/>
          <p:nvPr/>
        </p:nvGrpSpPr>
        <p:grpSpPr>
          <a:xfrm>
            <a:off x="1857376" y="3938410"/>
            <a:ext cx="1309511" cy="1244050"/>
            <a:chOff x="3386667" y="633224"/>
            <a:chExt cx="1783644" cy="1872903"/>
          </a:xfrm>
        </p:grpSpPr>
        <p:sp>
          <p:nvSpPr>
            <p:cNvPr id="44" name="Rounded Rectangle 43"/>
            <p:cNvSpPr/>
            <p:nvPr/>
          </p:nvSpPr>
          <p:spPr>
            <a:xfrm>
              <a:off x="3386667" y="633224"/>
              <a:ext cx="1783644" cy="187290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rotWithShape="1">
            <a:blip r:embed="rId4" cstate="print">
              <a:extLst>
                <a:ext uri="{28A0092B-C50C-407E-A947-70E740481C1C}">
                  <a14:useLocalDpi xmlns:a14="http://schemas.microsoft.com/office/drawing/2010/main" val="0"/>
                </a:ext>
              </a:extLst>
            </a:blip>
            <a:srcRect l="11276" t="24643" r="49808" b="15330"/>
            <a:stretch/>
          </p:blipFill>
          <p:spPr>
            <a:xfrm>
              <a:off x="3668892" y="667090"/>
              <a:ext cx="1444975" cy="1669709"/>
            </a:xfrm>
            <a:prstGeom prst="rect">
              <a:avLst/>
            </a:prstGeom>
            <a:ln>
              <a:noFill/>
            </a:ln>
          </p:spPr>
        </p:pic>
      </p:grpSp>
      <p:cxnSp>
        <p:nvCxnSpPr>
          <p:cNvPr id="49" name="Straight Arrow Connector 48"/>
          <p:cNvCxnSpPr>
            <a:stCxn id="13" idx="0"/>
            <a:endCxn id="41" idx="3"/>
          </p:cNvCxnSpPr>
          <p:nvPr/>
        </p:nvCxnSpPr>
        <p:spPr>
          <a:xfrm flipH="1">
            <a:off x="3166887" y="5182459"/>
            <a:ext cx="4758739" cy="951640"/>
          </a:xfrm>
          <a:prstGeom prst="straightConnector1">
            <a:avLst/>
          </a:prstGeom>
          <a:ln w="76200">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305926" y="971551"/>
            <a:ext cx="1266825" cy="461665"/>
          </a:xfrm>
          <a:prstGeom prst="rect">
            <a:avLst/>
          </a:prstGeom>
          <a:noFill/>
          <a:ln>
            <a:solidFill>
              <a:schemeClr val="bg1">
                <a:lumMod val="50000"/>
              </a:schemeClr>
            </a:solidFill>
          </a:ln>
        </p:spPr>
        <p:txBody>
          <a:bodyPr wrap="square" rtlCol="0">
            <a:spAutoFit/>
          </a:bodyPr>
          <a:lstStyle/>
          <a:p>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Case</a:t>
            </a:r>
          </a:p>
        </p:txBody>
      </p:sp>
      <p:sp>
        <p:nvSpPr>
          <p:cNvPr id="53" name="TextBox 52"/>
          <p:cNvSpPr txBox="1"/>
          <p:nvPr/>
        </p:nvSpPr>
        <p:spPr>
          <a:xfrm>
            <a:off x="9305926" y="4951628"/>
            <a:ext cx="1266825" cy="461665"/>
          </a:xfrm>
          <a:prstGeom prst="rect">
            <a:avLst/>
          </a:prstGeom>
          <a:noFill/>
          <a:ln>
            <a:solidFill>
              <a:srgbClr val="002060"/>
            </a:solidFill>
          </a:ln>
        </p:spPr>
        <p:txBody>
          <a:bodyPr wrap="square" rtlCol="0">
            <a:spAutoFit/>
          </a:bodyPr>
          <a:lstStyle/>
          <a:p>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Control</a:t>
            </a:r>
          </a:p>
        </p:txBody>
      </p:sp>
      <p:sp>
        <p:nvSpPr>
          <p:cNvPr id="54" name="Rounded Rectangle 53"/>
          <p:cNvSpPr/>
          <p:nvPr/>
        </p:nvSpPr>
        <p:spPr>
          <a:xfrm>
            <a:off x="3800476" y="2096791"/>
            <a:ext cx="6772275" cy="2360910"/>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RR is not applicable for case-control study</a:t>
            </a:r>
          </a:p>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Log linear is not applicable for case-control study</a:t>
            </a:r>
          </a:p>
          <a:p>
            <a:endPar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endParaRPr>
          </a:p>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25988581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26"/>
          <p:cNvGrpSpPr/>
          <p:nvPr/>
        </p:nvGrpSpPr>
        <p:grpSpPr>
          <a:xfrm>
            <a:off x="1857376" y="1663974"/>
            <a:ext cx="1309511" cy="1244050"/>
            <a:chOff x="8218311" y="98776"/>
            <a:chExt cx="1783644" cy="1872903"/>
          </a:xfrm>
        </p:grpSpPr>
        <p:sp>
          <p:nvSpPr>
            <p:cNvPr id="17" name="Rounded Rectangle 18"/>
            <p:cNvSpPr/>
            <p:nvPr/>
          </p:nvSpPr>
          <p:spPr>
            <a:xfrm>
              <a:off x="8218311" y="98776"/>
              <a:ext cx="1783644" cy="1872903"/>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l="47456" t="24643" r="2117" b="15330"/>
            <a:stretch/>
          </p:blipFill>
          <p:spPr>
            <a:xfrm>
              <a:off x="8297335" y="225774"/>
              <a:ext cx="1636887" cy="1592010"/>
            </a:xfrm>
            <a:prstGeom prst="rect">
              <a:avLst/>
            </a:prstGeom>
          </p:spPr>
        </p:pic>
      </p:grpSp>
      <p:grpSp>
        <p:nvGrpSpPr>
          <p:cNvPr id="7" name="Group 33"/>
          <p:cNvGrpSpPr/>
          <p:nvPr/>
        </p:nvGrpSpPr>
        <p:grpSpPr>
          <a:xfrm rot="16200000">
            <a:off x="7892896" y="4560435"/>
            <a:ext cx="1309511" cy="1244051"/>
            <a:chOff x="3581400" y="4343400"/>
            <a:chExt cx="1309511" cy="1447809"/>
          </a:xfrm>
        </p:grpSpPr>
        <p:sp>
          <p:nvSpPr>
            <p:cNvPr id="13" name="Rounded Rectangle 18"/>
            <p:cNvSpPr/>
            <p:nvPr/>
          </p:nvSpPr>
          <p:spPr>
            <a:xfrm>
              <a:off x="3581400" y="4343400"/>
              <a:ext cx="1309511" cy="1447809"/>
            </a:xfrm>
            <a:prstGeom prst="roundRect">
              <a:avLst/>
            </a:prstGeom>
            <a:no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1811485141599778122-512.png"/>
            <p:cNvPicPr>
              <a:picLocks noChangeAspect="1"/>
            </p:cNvPicPr>
            <p:nvPr/>
          </p:nvPicPr>
          <p:blipFill>
            <a:blip r:embed="rId3" cstate="print"/>
            <a:stretch>
              <a:fillRect/>
            </a:stretch>
          </p:blipFill>
          <p:spPr>
            <a:xfrm>
              <a:off x="3733800" y="4572000"/>
              <a:ext cx="990600" cy="990600"/>
            </a:xfrm>
            <a:prstGeom prst="rect">
              <a:avLst/>
            </a:prstGeom>
          </p:spPr>
        </p:pic>
        <p:cxnSp>
          <p:nvCxnSpPr>
            <p:cNvPr id="15" name="Straight Connector 14"/>
            <p:cNvCxnSpPr/>
            <p:nvPr/>
          </p:nvCxnSpPr>
          <p:spPr>
            <a:xfrm flipV="1">
              <a:off x="3657600" y="4419600"/>
              <a:ext cx="1143000" cy="1295400"/>
            </a:xfrm>
            <a:prstGeom prst="line">
              <a:avLst/>
            </a:prstGeom>
            <a:ln w="762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34"/>
          <p:cNvGrpSpPr/>
          <p:nvPr/>
        </p:nvGrpSpPr>
        <p:grpSpPr>
          <a:xfrm rot="16200000">
            <a:off x="7892895" y="578556"/>
            <a:ext cx="1309511" cy="1244051"/>
            <a:chOff x="5562600" y="4343400"/>
            <a:chExt cx="1309511" cy="1447809"/>
          </a:xfrm>
        </p:grpSpPr>
        <p:sp>
          <p:nvSpPr>
            <p:cNvPr id="11" name="Rounded Rectangle 18"/>
            <p:cNvSpPr/>
            <p:nvPr/>
          </p:nvSpPr>
          <p:spPr>
            <a:xfrm>
              <a:off x="5562600" y="4343400"/>
              <a:ext cx="1309511" cy="144780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1811485141599778122-512.png"/>
            <p:cNvPicPr>
              <a:picLocks noChangeAspect="1"/>
            </p:cNvPicPr>
            <p:nvPr/>
          </p:nvPicPr>
          <p:blipFill>
            <a:blip r:embed="rId3" cstate="print"/>
            <a:stretch>
              <a:fillRect/>
            </a:stretch>
          </p:blipFill>
          <p:spPr>
            <a:xfrm>
              <a:off x="5715000" y="4572000"/>
              <a:ext cx="990600" cy="990600"/>
            </a:xfrm>
            <a:prstGeom prst="rect">
              <a:avLst/>
            </a:prstGeom>
          </p:spPr>
        </p:pic>
      </p:grpSp>
      <p:cxnSp>
        <p:nvCxnSpPr>
          <p:cNvPr id="9" name="Straight Arrow Connector 8"/>
          <p:cNvCxnSpPr>
            <a:stCxn id="13" idx="0"/>
            <a:endCxn id="44" idx="3"/>
          </p:cNvCxnSpPr>
          <p:nvPr/>
        </p:nvCxnSpPr>
        <p:spPr>
          <a:xfrm flipH="1" flipV="1">
            <a:off x="3166887" y="4560435"/>
            <a:ext cx="4758739" cy="622024"/>
          </a:xfrm>
          <a:prstGeom prst="straightConnector1">
            <a:avLst/>
          </a:prstGeom>
          <a:ln w="76200">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1" idx="0"/>
            <a:endCxn id="19" idx="3"/>
          </p:cNvCxnSpPr>
          <p:nvPr/>
        </p:nvCxnSpPr>
        <p:spPr>
          <a:xfrm flipH="1" flipV="1">
            <a:off x="3125446" y="667346"/>
            <a:ext cx="4800178" cy="533234"/>
          </a:xfrm>
          <a:prstGeom prst="straightConnector1">
            <a:avLst/>
          </a:prstGeom>
          <a:ln w="76200">
            <a:solidFill>
              <a:schemeClr val="bg1">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nvGrpSpPr>
          <p:cNvPr id="18" name="Group 21"/>
          <p:cNvGrpSpPr/>
          <p:nvPr/>
        </p:nvGrpSpPr>
        <p:grpSpPr>
          <a:xfrm>
            <a:off x="1857376" y="90310"/>
            <a:ext cx="1309511" cy="1244050"/>
            <a:chOff x="3386667" y="633224"/>
            <a:chExt cx="1783644" cy="1872903"/>
          </a:xfrm>
        </p:grpSpPr>
        <p:sp>
          <p:nvSpPr>
            <p:cNvPr id="20" name="Rounded Rectangle 19"/>
            <p:cNvSpPr/>
            <p:nvPr/>
          </p:nvSpPr>
          <p:spPr>
            <a:xfrm>
              <a:off x="3386667" y="633224"/>
              <a:ext cx="1783644" cy="187290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1276" t="24643" r="49808" b="15330"/>
            <a:stretch/>
          </p:blipFill>
          <p:spPr>
            <a:xfrm>
              <a:off x="3668892" y="667090"/>
              <a:ext cx="1444975" cy="1669709"/>
            </a:xfrm>
            <a:prstGeom prst="rect">
              <a:avLst/>
            </a:prstGeom>
            <a:ln>
              <a:noFill/>
            </a:ln>
          </p:spPr>
        </p:pic>
      </p:grpSp>
      <p:cxnSp>
        <p:nvCxnSpPr>
          <p:cNvPr id="37" name="Straight Arrow Connector 36"/>
          <p:cNvCxnSpPr>
            <a:stCxn id="11" idx="0"/>
            <a:endCxn id="17" idx="3"/>
          </p:cNvCxnSpPr>
          <p:nvPr/>
        </p:nvCxnSpPr>
        <p:spPr>
          <a:xfrm flipH="1">
            <a:off x="3166886" y="1200581"/>
            <a:ext cx="4758738" cy="1085419"/>
          </a:xfrm>
          <a:prstGeom prst="straightConnector1">
            <a:avLst/>
          </a:prstGeom>
          <a:ln w="76200">
            <a:solidFill>
              <a:schemeClr val="bg1">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nvGrpSpPr>
          <p:cNvPr id="40" name="Group 26"/>
          <p:cNvGrpSpPr/>
          <p:nvPr/>
        </p:nvGrpSpPr>
        <p:grpSpPr>
          <a:xfrm>
            <a:off x="1857376" y="5512074"/>
            <a:ext cx="1309511" cy="1244050"/>
            <a:chOff x="8218311" y="98776"/>
            <a:chExt cx="1783644" cy="1872903"/>
          </a:xfrm>
        </p:grpSpPr>
        <p:sp>
          <p:nvSpPr>
            <p:cNvPr id="41" name="Rounded Rectangle 18"/>
            <p:cNvSpPr/>
            <p:nvPr/>
          </p:nvSpPr>
          <p:spPr>
            <a:xfrm>
              <a:off x="8218311" y="98776"/>
              <a:ext cx="1783644" cy="1872903"/>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rotWithShape="1">
            <a:blip r:embed="rId2" cstate="print">
              <a:extLst>
                <a:ext uri="{28A0092B-C50C-407E-A947-70E740481C1C}">
                  <a14:useLocalDpi xmlns:a14="http://schemas.microsoft.com/office/drawing/2010/main" val="0"/>
                </a:ext>
              </a:extLst>
            </a:blip>
            <a:srcRect l="47456" t="24643" r="2117" b="15330"/>
            <a:stretch/>
          </p:blipFill>
          <p:spPr>
            <a:xfrm>
              <a:off x="8297335" y="225774"/>
              <a:ext cx="1636887" cy="1592010"/>
            </a:xfrm>
            <a:prstGeom prst="rect">
              <a:avLst/>
            </a:prstGeom>
          </p:spPr>
        </p:pic>
      </p:grpSp>
      <p:grpSp>
        <p:nvGrpSpPr>
          <p:cNvPr id="43" name="Group 21"/>
          <p:cNvGrpSpPr/>
          <p:nvPr/>
        </p:nvGrpSpPr>
        <p:grpSpPr>
          <a:xfrm>
            <a:off x="1857376" y="3938410"/>
            <a:ext cx="1309511" cy="1244050"/>
            <a:chOff x="3386667" y="633224"/>
            <a:chExt cx="1783644" cy="1872903"/>
          </a:xfrm>
        </p:grpSpPr>
        <p:sp>
          <p:nvSpPr>
            <p:cNvPr id="44" name="Rounded Rectangle 43"/>
            <p:cNvSpPr/>
            <p:nvPr/>
          </p:nvSpPr>
          <p:spPr>
            <a:xfrm>
              <a:off x="3386667" y="633224"/>
              <a:ext cx="1783644" cy="187290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rotWithShape="1">
            <a:blip r:embed="rId4" cstate="print">
              <a:extLst>
                <a:ext uri="{28A0092B-C50C-407E-A947-70E740481C1C}">
                  <a14:useLocalDpi xmlns:a14="http://schemas.microsoft.com/office/drawing/2010/main" val="0"/>
                </a:ext>
              </a:extLst>
            </a:blip>
            <a:srcRect l="11276" t="24643" r="49808" b="15330"/>
            <a:stretch/>
          </p:blipFill>
          <p:spPr>
            <a:xfrm>
              <a:off x="3668892" y="667090"/>
              <a:ext cx="1444975" cy="1669709"/>
            </a:xfrm>
            <a:prstGeom prst="rect">
              <a:avLst/>
            </a:prstGeom>
            <a:ln>
              <a:noFill/>
            </a:ln>
          </p:spPr>
        </p:pic>
      </p:grpSp>
      <p:cxnSp>
        <p:nvCxnSpPr>
          <p:cNvPr id="49" name="Straight Arrow Connector 48"/>
          <p:cNvCxnSpPr>
            <a:stCxn id="13" idx="0"/>
            <a:endCxn id="41" idx="3"/>
          </p:cNvCxnSpPr>
          <p:nvPr/>
        </p:nvCxnSpPr>
        <p:spPr>
          <a:xfrm flipH="1">
            <a:off x="3166887" y="5182459"/>
            <a:ext cx="4758739" cy="951640"/>
          </a:xfrm>
          <a:prstGeom prst="straightConnector1">
            <a:avLst/>
          </a:prstGeom>
          <a:ln w="76200">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305926" y="971551"/>
            <a:ext cx="1266825" cy="461665"/>
          </a:xfrm>
          <a:prstGeom prst="rect">
            <a:avLst/>
          </a:prstGeom>
          <a:noFill/>
          <a:ln>
            <a:solidFill>
              <a:schemeClr val="bg1">
                <a:lumMod val="50000"/>
              </a:schemeClr>
            </a:solidFill>
          </a:ln>
        </p:spPr>
        <p:txBody>
          <a:bodyPr wrap="square" rtlCol="0">
            <a:spAutoFit/>
          </a:bodyPr>
          <a:lstStyle/>
          <a:p>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Case</a:t>
            </a:r>
          </a:p>
        </p:txBody>
      </p:sp>
      <p:sp>
        <p:nvSpPr>
          <p:cNvPr id="53" name="TextBox 52"/>
          <p:cNvSpPr txBox="1"/>
          <p:nvPr/>
        </p:nvSpPr>
        <p:spPr>
          <a:xfrm>
            <a:off x="9305926" y="4951628"/>
            <a:ext cx="1266825" cy="461665"/>
          </a:xfrm>
          <a:prstGeom prst="rect">
            <a:avLst/>
          </a:prstGeom>
          <a:noFill/>
          <a:ln>
            <a:solidFill>
              <a:srgbClr val="002060"/>
            </a:solidFill>
          </a:ln>
        </p:spPr>
        <p:txBody>
          <a:bodyPr wrap="square" rtlCol="0">
            <a:spAutoFit/>
          </a:bodyPr>
          <a:lstStyle/>
          <a:p>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Control</a:t>
            </a:r>
          </a:p>
        </p:txBody>
      </p:sp>
      <p:sp>
        <p:nvSpPr>
          <p:cNvPr id="54" name="Rounded Rectangle 53"/>
          <p:cNvSpPr/>
          <p:nvPr/>
        </p:nvSpPr>
        <p:spPr>
          <a:xfrm>
            <a:off x="3800476" y="2096791"/>
            <a:ext cx="6772275" cy="2360910"/>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RR is not applicable for case-control study</a:t>
            </a:r>
          </a:p>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Log linear is not applicable for case-control study</a:t>
            </a:r>
          </a:p>
          <a:p>
            <a:endPar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endParaRPr>
          </a:p>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Risk i.e. </a:t>
            </a:r>
            <a:r>
              <a:rPr lang="en-US" sz="2000" dirty="0" err="1">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Pr</a:t>
            </a:r>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(Case) is pre-defined</a:t>
            </a:r>
          </a:p>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15506845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26"/>
          <p:cNvGrpSpPr/>
          <p:nvPr/>
        </p:nvGrpSpPr>
        <p:grpSpPr>
          <a:xfrm>
            <a:off x="1857376" y="1663974"/>
            <a:ext cx="1309511" cy="1244050"/>
            <a:chOff x="8218311" y="98776"/>
            <a:chExt cx="1783644" cy="1872903"/>
          </a:xfrm>
        </p:grpSpPr>
        <p:sp>
          <p:nvSpPr>
            <p:cNvPr id="17" name="Rounded Rectangle 18"/>
            <p:cNvSpPr/>
            <p:nvPr/>
          </p:nvSpPr>
          <p:spPr>
            <a:xfrm>
              <a:off x="8218311" y="98776"/>
              <a:ext cx="1783644" cy="1872903"/>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l="47456" t="24643" r="2117" b="15330"/>
            <a:stretch/>
          </p:blipFill>
          <p:spPr>
            <a:xfrm>
              <a:off x="8297335" y="225774"/>
              <a:ext cx="1636887" cy="1592010"/>
            </a:xfrm>
            <a:prstGeom prst="rect">
              <a:avLst/>
            </a:prstGeom>
          </p:spPr>
        </p:pic>
      </p:grpSp>
      <p:grpSp>
        <p:nvGrpSpPr>
          <p:cNvPr id="7" name="Group 33"/>
          <p:cNvGrpSpPr/>
          <p:nvPr/>
        </p:nvGrpSpPr>
        <p:grpSpPr>
          <a:xfrm rot="16200000">
            <a:off x="7892896" y="4560435"/>
            <a:ext cx="1309511" cy="1244051"/>
            <a:chOff x="3581400" y="4343400"/>
            <a:chExt cx="1309511" cy="1447809"/>
          </a:xfrm>
        </p:grpSpPr>
        <p:sp>
          <p:nvSpPr>
            <p:cNvPr id="13" name="Rounded Rectangle 18"/>
            <p:cNvSpPr/>
            <p:nvPr/>
          </p:nvSpPr>
          <p:spPr>
            <a:xfrm>
              <a:off x="3581400" y="4343400"/>
              <a:ext cx="1309511" cy="1447809"/>
            </a:xfrm>
            <a:prstGeom prst="roundRect">
              <a:avLst/>
            </a:prstGeom>
            <a:no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1811485141599778122-512.png"/>
            <p:cNvPicPr>
              <a:picLocks noChangeAspect="1"/>
            </p:cNvPicPr>
            <p:nvPr/>
          </p:nvPicPr>
          <p:blipFill>
            <a:blip r:embed="rId3" cstate="print"/>
            <a:stretch>
              <a:fillRect/>
            </a:stretch>
          </p:blipFill>
          <p:spPr>
            <a:xfrm>
              <a:off x="3733800" y="4572000"/>
              <a:ext cx="990600" cy="990600"/>
            </a:xfrm>
            <a:prstGeom prst="rect">
              <a:avLst/>
            </a:prstGeom>
          </p:spPr>
        </p:pic>
        <p:cxnSp>
          <p:nvCxnSpPr>
            <p:cNvPr id="15" name="Straight Connector 14"/>
            <p:cNvCxnSpPr/>
            <p:nvPr/>
          </p:nvCxnSpPr>
          <p:spPr>
            <a:xfrm flipV="1">
              <a:off x="3657600" y="4419600"/>
              <a:ext cx="1143000" cy="1295400"/>
            </a:xfrm>
            <a:prstGeom prst="line">
              <a:avLst/>
            </a:prstGeom>
            <a:ln w="762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34"/>
          <p:cNvGrpSpPr/>
          <p:nvPr/>
        </p:nvGrpSpPr>
        <p:grpSpPr>
          <a:xfrm rot="16200000">
            <a:off x="7892895" y="578556"/>
            <a:ext cx="1309511" cy="1244051"/>
            <a:chOff x="5562600" y="4343400"/>
            <a:chExt cx="1309511" cy="1447809"/>
          </a:xfrm>
        </p:grpSpPr>
        <p:sp>
          <p:nvSpPr>
            <p:cNvPr id="11" name="Rounded Rectangle 18"/>
            <p:cNvSpPr/>
            <p:nvPr/>
          </p:nvSpPr>
          <p:spPr>
            <a:xfrm>
              <a:off x="5562600" y="4343400"/>
              <a:ext cx="1309511" cy="144780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1811485141599778122-512.png"/>
            <p:cNvPicPr>
              <a:picLocks noChangeAspect="1"/>
            </p:cNvPicPr>
            <p:nvPr/>
          </p:nvPicPr>
          <p:blipFill>
            <a:blip r:embed="rId3" cstate="print"/>
            <a:stretch>
              <a:fillRect/>
            </a:stretch>
          </p:blipFill>
          <p:spPr>
            <a:xfrm>
              <a:off x="5715000" y="4572000"/>
              <a:ext cx="990600" cy="990600"/>
            </a:xfrm>
            <a:prstGeom prst="rect">
              <a:avLst/>
            </a:prstGeom>
          </p:spPr>
        </p:pic>
      </p:grpSp>
      <p:cxnSp>
        <p:nvCxnSpPr>
          <p:cNvPr id="9" name="Straight Arrow Connector 8"/>
          <p:cNvCxnSpPr>
            <a:stCxn id="13" idx="0"/>
            <a:endCxn id="44" idx="3"/>
          </p:cNvCxnSpPr>
          <p:nvPr/>
        </p:nvCxnSpPr>
        <p:spPr>
          <a:xfrm flipH="1" flipV="1">
            <a:off x="3166887" y="4560435"/>
            <a:ext cx="4758739" cy="622024"/>
          </a:xfrm>
          <a:prstGeom prst="straightConnector1">
            <a:avLst/>
          </a:prstGeom>
          <a:ln w="76200">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1" idx="0"/>
            <a:endCxn id="19" idx="3"/>
          </p:cNvCxnSpPr>
          <p:nvPr/>
        </p:nvCxnSpPr>
        <p:spPr>
          <a:xfrm flipH="1" flipV="1">
            <a:off x="3125446" y="667346"/>
            <a:ext cx="4800178" cy="533234"/>
          </a:xfrm>
          <a:prstGeom prst="straightConnector1">
            <a:avLst/>
          </a:prstGeom>
          <a:ln w="76200">
            <a:solidFill>
              <a:schemeClr val="bg1">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nvGrpSpPr>
          <p:cNvPr id="18" name="Group 21"/>
          <p:cNvGrpSpPr/>
          <p:nvPr/>
        </p:nvGrpSpPr>
        <p:grpSpPr>
          <a:xfrm>
            <a:off x="1857376" y="90310"/>
            <a:ext cx="1309511" cy="1244050"/>
            <a:chOff x="3386667" y="633224"/>
            <a:chExt cx="1783644" cy="1872903"/>
          </a:xfrm>
        </p:grpSpPr>
        <p:sp>
          <p:nvSpPr>
            <p:cNvPr id="20" name="Rounded Rectangle 19"/>
            <p:cNvSpPr/>
            <p:nvPr/>
          </p:nvSpPr>
          <p:spPr>
            <a:xfrm>
              <a:off x="3386667" y="633224"/>
              <a:ext cx="1783644" cy="187290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1276" t="24643" r="49808" b="15330"/>
            <a:stretch/>
          </p:blipFill>
          <p:spPr>
            <a:xfrm>
              <a:off x="3668892" y="667090"/>
              <a:ext cx="1444975" cy="1669709"/>
            </a:xfrm>
            <a:prstGeom prst="rect">
              <a:avLst/>
            </a:prstGeom>
            <a:ln>
              <a:noFill/>
            </a:ln>
          </p:spPr>
        </p:pic>
      </p:grpSp>
      <p:cxnSp>
        <p:nvCxnSpPr>
          <p:cNvPr id="37" name="Straight Arrow Connector 36"/>
          <p:cNvCxnSpPr>
            <a:stCxn id="11" idx="0"/>
            <a:endCxn id="17" idx="3"/>
          </p:cNvCxnSpPr>
          <p:nvPr/>
        </p:nvCxnSpPr>
        <p:spPr>
          <a:xfrm flipH="1">
            <a:off x="3166886" y="1200581"/>
            <a:ext cx="4758738" cy="1085419"/>
          </a:xfrm>
          <a:prstGeom prst="straightConnector1">
            <a:avLst/>
          </a:prstGeom>
          <a:ln w="76200">
            <a:solidFill>
              <a:schemeClr val="bg1">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nvGrpSpPr>
          <p:cNvPr id="40" name="Group 26"/>
          <p:cNvGrpSpPr/>
          <p:nvPr/>
        </p:nvGrpSpPr>
        <p:grpSpPr>
          <a:xfrm>
            <a:off x="1857376" y="5512074"/>
            <a:ext cx="1309511" cy="1244050"/>
            <a:chOff x="8218311" y="98776"/>
            <a:chExt cx="1783644" cy="1872903"/>
          </a:xfrm>
        </p:grpSpPr>
        <p:sp>
          <p:nvSpPr>
            <p:cNvPr id="41" name="Rounded Rectangle 18"/>
            <p:cNvSpPr/>
            <p:nvPr/>
          </p:nvSpPr>
          <p:spPr>
            <a:xfrm>
              <a:off x="8218311" y="98776"/>
              <a:ext cx="1783644" cy="1872903"/>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rotWithShape="1">
            <a:blip r:embed="rId2" cstate="print">
              <a:extLst>
                <a:ext uri="{28A0092B-C50C-407E-A947-70E740481C1C}">
                  <a14:useLocalDpi xmlns:a14="http://schemas.microsoft.com/office/drawing/2010/main" val="0"/>
                </a:ext>
              </a:extLst>
            </a:blip>
            <a:srcRect l="47456" t="24643" r="2117" b="15330"/>
            <a:stretch/>
          </p:blipFill>
          <p:spPr>
            <a:xfrm>
              <a:off x="8297335" y="225774"/>
              <a:ext cx="1636887" cy="1592010"/>
            </a:xfrm>
            <a:prstGeom prst="rect">
              <a:avLst/>
            </a:prstGeom>
          </p:spPr>
        </p:pic>
      </p:grpSp>
      <p:grpSp>
        <p:nvGrpSpPr>
          <p:cNvPr id="43" name="Group 21"/>
          <p:cNvGrpSpPr/>
          <p:nvPr/>
        </p:nvGrpSpPr>
        <p:grpSpPr>
          <a:xfrm>
            <a:off x="1857376" y="3938410"/>
            <a:ext cx="1309511" cy="1244050"/>
            <a:chOff x="3386667" y="633224"/>
            <a:chExt cx="1783644" cy="1872903"/>
          </a:xfrm>
        </p:grpSpPr>
        <p:sp>
          <p:nvSpPr>
            <p:cNvPr id="44" name="Rounded Rectangle 43"/>
            <p:cNvSpPr/>
            <p:nvPr/>
          </p:nvSpPr>
          <p:spPr>
            <a:xfrm>
              <a:off x="3386667" y="633224"/>
              <a:ext cx="1783644" cy="187290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rotWithShape="1">
            <a:blip r:embed="rId4" cstate="print">
              <a:extLst>
                <a:ext uri="{28A0092B-C50C-407E-A947-70E740481C1C}">
                  <a14:useLocalDpi xmlns:a14="http://schemas.microsoft.com/office/drawing/2010/main" val="0"/>
                </a:ext>
              </a:extLst>
            </a:blip>
            <a:srcRect l="11276" t="24643" r="49808" b="15330"/>
            <a:stretch/>
          </p:blipFill>
          <p:spPr>
            <a:xfrm>
              <a:off x="3668892" y="667090"/>
              <a:ext cx="1444975" cy="1669709"/>
            </a:xfrm>
            <a:prstGeom prst="rect">
              <a:avLst/>
            </a:prstGeom>
            <a:ln>
              <a:noFill/>
            </a:ln>
          </p:spPr>
        </p:pic>
      </p:grpSp>
      <p:cxnSp>
        <p:nvCxnSpPr>
          <p:cNvPr id="49" name="Straight Arrow Connector 48"/>
          <p:cNvCxnSpPr>
            <a:stCxn id="13" idx="0"/>
            <a:endCxn id="41" idx="3"/>
          </p:cNvCxnSpPr>
          <p:nvPr/>
        </p:nvCxnSpPr>
        <p:spPr>
          <a:xfrm flipH="1">
            <a:off x="3166887" y="5182459"/>
            <a:ext cx="4758739" cy="951640"/>
          </a:xfrm>
          <a:prstGeom prst="straightConnector1">
            <a:avLst/>
          </a:prstGeom>
          <a:ln w="76200">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305926" y="971551"/>
            <a:ext cx="1266825" cy="461665"/>
          </a:xfrm>
          <a:prstGeom prst="rect">
            <a:avLst/>
          </a:prstGeom>
          <a:noFill/>
          <a:ln>
            <a:solidFill>
              <a:schemeClr val="bg1">
                <a:lumMod val="50000"/>
              </a:schemeClr>
            </a:solidFill>
          </a:ln>
        </p:spPr>
        <p:txBody>
          <a:bodyPr wrap="square" rtlCol="0">
            <a:spAutoFit/>
          </a:bodyPr>
          <a:lstStyle/>
          <a:p>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Case</a:t>
            </a:r>
          </a:p>
        </p:txBody>
      </p:sp>
      <p:sp>
        <p:nvSpPr>
          <p:cNvPr id="53" name="TextBox 52"/>
          <p:cNvSpPr txBox="1"/>
          <p:nvPr/>
        </p:nvSpPr>
        <p:spPr>
          <a:xfrm>
            <a:off x="9305926" y="4951628"/>
            <a:ext cx="1266825" cy="461665"/>
          </a:xfrm>
          <a:prstGeom prst="rect">
            <a:avLst/>
          </a:prstGeom>
          <a:noFill/>
          <a:ln>
            <a:solidFill>
              <a:srgbClr val="002060"/>
            </a:solidFill>
          </a:ln>
        </p:spPr>
        <p:txBody>
          <a:bodyPr wrap="square" rtlCol="0">
            <a:spAutoFit/>
          </a:bodyPr>
          <a:lstStyle/>
          <a:p>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Control</a:t>
            </a:r>
          </a:p>
        </p:txBody>
      </p:sp>
      <p:sp>
        <p:nvSpPr>
          <p:cNvPr id="54" name="Rounded Rectangle 53"/>
          <p:cNvSpPr/>
          <p:nvPr/>
        </p:nvSpPr>
        <p:spPr>
          <a:xfrm>
            <a:off x="3800475" y="2096791"/>
            <a:ext cx="6819900" cy="2360910"/>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We can use Odds Ratio as a strength of association</a:t>
            </a:r>
          </a:p>
          <a:p>
            <a:endPar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endParaRPr>
          </a:p>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OR is applicable for case-control study</a:t>
            </a:r>
          </a:p>
          <a:p>
            <a:endPar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endParaRPr>
          </a:p>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Logistic regression is applicable for case-control study</a:t>
            </a:r>
          </a:p>
          <a:p>
            <a:endPar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792831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26"/>
          <p:cNvGrpSpPr/>
          <p:nvPr/>
        </p:nvGrpSpPr>
        <p:grpSpPr>
          <a:xfrm>
            <a:off x="60565" y="2207278"/>
            <a:ext cx="1309511" cy="1182904"/>
            <a:chOff x="8218311" y="98776"/>
            <a:chExt cx="1783644" cy="1872903"/>
          </a:xfrm>
        </p:grpSpPr>
        <p:pic>
          <p:nvPicPr>
            <p:cNvPr id="61" name="Picture 60"/>
            <p:cNvPicPr>
              <a:picLocks noChangeAspect="1"/>
            </p:cNvPicPr>
            <p:nvPr/>
          </p:nvPicPr>
          <p:blipFill rotWithShape="1">
            <a:blip r:embed="rId2" cstate="print">
              <a:extLst>
                <a:ext uri="{28A0092B-C50C-407E-A947-70E740481C1C}">
                  <a14:useLocalDpi xmlns:a14="http://schemas.microsoft.com/office/drawing/2010/main" val="0"/>
                </a:ext>
              </a:extLst>
            </a:blip>
            <a:srcRect l="47456" t="24643" r="2117" b="15330"/>
            <a:stretch/>
          </p:blipFill>
          <p:spPr>
            <a:xfrm>
              <a:off x="8297335" y="225774"/>
              <a:ext cx="1636887" cy="1592010"/>
            </a:xfrm>
            <a:prstGeom prst="rect">
              <a:avLst/>
            </a:prstGeom>
          </p:spPr>
        </p:pic>
        <p:sp>
          <p:nvSpPr>
            <p:cNvPr id="62" name="Rounded Rectangle 18"/>
            <p:cNvSpPr/>
            <p:nvPr/>
          </p:nvSpPr>
          <p:spPr>
            <a:xfrm>
              <a:off x="8218311" y="98776"/>
              <a:ext cx="1783644" cy="1872903"/>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21"/>
          <p:cNvGrpSpPr/>
          <p:nvPr/>
        </p:nvGrpSpPr>
        <p:grpSpPr>
          <a:xfrm>
            <a:off x="118583" y="4122919"/>
            <a:ext cx="1309511" cy="1182904"/>
            <a:chOff x="3386667" y="633224"/>
            <a:chExt cx="1783644" cy="1872903"/>
          </a:xfrm>
        </p:grpSpPr>
        <p:pic>
          <p:nvPicPr>
            <p:cNvPr id="48" name="Picture 47"/>
            <p:cNvPicPr>
              <a:picLocks noChangeAspect="1"/>
            </p:cNvPicPr>
            <p:nvPr/>
          </p:nvPicPr>
          <p:blipFill rotWithShape="1">
            <a:blip r:embed="rId3" cstate="print">
              <a:extLst>
                <a:ext uri="{28A0092B-C50C-407E-A947-70E740481C1C}">
                  <a14:useLocalDpi xmlns:a14="http://schemas.microsoft.com/office/drawing/2010/main" val="0"/>
                </a:ext>
              </a:extLst>
            </a:blip>
            <a:srcRect l="11276" t="24643" r="49808" b="15330"/>
            <a:stretch/>
          </p:blipFill>
          <p:spPr>
            <a:xfrm>
              <a:off x="3668892" y="667090"/>
              <a:ext cx="1444975" cy="1669709"/>
            </a:xfrm>
            <a:prstGeom prst="rect">
              <a:avLst/>
            </a:prstGeom>
            <a:ln>
              <a:noFill/>
            </a:ln>
          </p:spPr>
        </p:pic>
        <p:sp>
          <p:nvSpPr>
            <p:cNvPr id="49" name="Rounded Rectangle 48"/>
            <p:cNvSpPr/>
            <p:nvPr/>
          </p:nvSpPr>
          <p:spPr>
            <a:xfrm>
              <a:off x="3386667" y="633224"/>
              <a:ext cx="1783644" cy="187290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50"/>
          <p:cNvGrpSpPr/>
          <p:nvPr/>
        </p:nvGrpSpPr>
        <p:grpSpPr>
          <a:xfrm>
            <a:off x="2082106" y="693554"/>
            <a:ext cx="1309511" cy="1182905"/>
            <a:chOff x="3581400" y="4343400"/>
            <a:chExt cx="1309511" cy="1447809"/>
          </a:xfrm>
        </p:grpSpPr>
        <p:sp>
          <p:nvSpPr>
            <p:cNvPr id="45" name="Rounded Rectangle 18"/>
            <p:cNvSpPr/>
            <p:nvPr/>
          </p:nvSpPr>
          <p:spPr>
            <a:xfrm>
              <a:off x="3581400" y="4343400"/>
              <a:ext cx="1309511" cy="1447809"/>
            </a:xfrm>
            <a:prstGeom prst="roundRect">
              <a:avLst/>
            </a:prstGeom>
            <a:no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1811485141599778122-512.png"/>
            <p:cNvPicPr>
              <a:picLocks noChangeAspect="1"/>
            </p:cNvPicPr>
            <p:nvPr/>
          </p:nvPicPr>
          <p:blipFill>
            <a:blip r:embed="rId4" cstate="print"/>
            <a:stretch>
              <a:fillRect/>
            </a:stretch>
          </p:blipFill>
          <p:spPr>
            <a:xfrm>
              <a:off x="3733800" y="4572000"/>
              <a:ext cx="990600" cy="990600"/>
            </a:xfrm>
            <a:prstGeom prst="rect">
              <a:avLst/>
            </a:prstGeom>
          </p:spPr>
        </p:pic>
        <p:cxnSp>
          <p:nvCxnSpPr>
            <p:cNvPr id="47" name="Straight Connector 46"/>
            <p:cNvCxnSpPr/>
            <p:nvPr/>
          </p:nvCxnSpPr>
          <p:spPr>
            <a:xfrm flipV="1">
              <a:off x="3657600" y="4419600"/>
              <a:ext cx="1143000" cy="1295400"/>
            </a:xfrm>
            <a:prstGeom prst="line">
              <a:avLst/>
            </a:prstGeom>
            <a:ln w="762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0" name="Group 54"/>
          <p:cNvGrpSpPr/>
          <p:nvPr/>
        </p:nvGrpSpPr>
        <p:grpSpPr>
          <a:xfrm>
            <a:off x="4870793" y="693554"/>
            <a:ext cx="1309511" cy="1182905"/>
            <a:chOff x="5562600" y="4343400"/>
            <a:chExt cx="1309511" cy="1447809"/>
          </a:xfrm>
        </p:grpSpPr>
        <p:sp>
          <p:nvSpPr>
            <p:cNvPr id="43" name="Rounded Rectangle 18"/>
            <p:cNvSpPr/>
            <p:nvPr/>
          </p:nvSpPr>
          <p:spPr>
            <a:xfrm>
              <a:off x="5562600" y="4343400"/>
              <a:ext cx="1309511" cy="144780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1811485141599778122-512.png"/>
            <p:cNvPicPr>
              <a:picLocks noChangeAspect="1"/>
            </p:cNvPicPr>
            <p:nvPr/>
          </p:nvPicPr>
          <p:blipFill>
            <a:blip r:embed="rId4" cstate="print"/>
            <a:stretch>
              <a:fillRect/>
            </a:stretch>
          </p:blipFill>
          <p:spPr>
            <a:xfrm>
              <a:off x="5715000" y="4572000"/>
              <a:ext cx="990600" cy="990600"/>
            </a:xfrm>
            <a:prstGeom prst="rect">
              <a:avLst/>
            </a:prstGeom>
          </p:spPr>
        </p:pic>
      </p:grpSp>
      <p:sp>
        <p:nvSpPr>
          <p:cNvPr id="71" name="Rectangle 70"/>
          <p:cNvSpPr/>
          <p:nvPr/>
        </p:nvSpPr>
        <p:spPr>
          <a:xfrm>
            <a:off x="8839201" y="528071"/>
            <a:ext cx="3163824" cy="1938992"/>
          </a:xfrm>
          <a:prstGeom prst="rect">
            <a:avLst/>
          </a:prstGeom>
          <a:ln>
            <a:solidFill>
              <a:schemeClr val="accent2">
                <a:lumMod val="75000"/>
              </a:schemeClr>
            </a:solidFill>
          </a:ln>
        </p:spPr>
        <p:txBody>
          <a:bodyPr wrap="square">
            <a:spAutoFit/>
          </a:bodyPr>
          <a:lstStyle/>
          <a:p>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Not wearing mask </a:t>
            </a:r>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is a one of the most important </a:t>
            </a:r>
            <a:r>
              <a:rPr lang="en-US" sz="2000" dirty="0" smtClean="0">
                <a:solidFill>
                  <a:srgbClr val="FF0000"/>
                </a:solidFill>
                <a:latin typeface="Tahoma" panose="020B0604030504040204" pitchFamily="34" charset="0"/>
                <a:ea typeface="Tahoma" panose="020B0604030504040204" pitchFamily="34" charset="0"/>
                <a:cs typeface="Tahoma" panose="020B0604030504040204" pitchFamily="34" charset="0"/>
              </a:rPr>
              <a:t>associated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factor </a:t>
            </a:r>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of having COVID-19 positive among people living in the Dhaka City, 2022</a:t>
            </a:r>
          </a:p>
        </p:txBody>
      </p:sp>
      <p:graphicFrame>
        <p:nvGraphicFramePr>
          <p:cNvPr id="6" name="Table 5"/>
          <p:cNvGraphicFramePr>
            <a:graphicFrameLocks noGrp="1"/>
          </p:cNvGraphicFramePr>
          <p:nvPr>
            <p:extLst>
              <p:ext uri="{D42A27DB-BD31-4B8C-83A1-F6EECF244321}">
                <p14:modId xmlns:p14="http://schemas.microsoft.com/office/powerpoint/2010/main" val="1075488163"/>
              </p:ext>
            </p:extLst>
          </p:nvPr>
        </p:nvGraphicFramePr>
        <p:xfrm>
          <a:off x="1727200" y="2014110"/>
          <a:ext cx="5292166" cy="3544008"/>
        </p:xfrm>
        <a:graphic>
          <a:graphicData uri="http://schemas.openxmlformats.org/drawingml/2006/table">
            <a:tbl>
              <a:tblPr firstRow="1" bandRow="1">
                <a:tableStyleId>{5C22544A-7EE6-4342-B048-85BDC9FD1C3A}</a:tableStyleId>
              </a:tblPr>
              <a:tblGrid>
                <a:gridCol w="2646083">
                  <a:extLst>
                    <a:ext uri="{9D8B030D-6E8A-4147-A177-3AD203B41FA5}">
                      <a16:colId xmlns:a16="http://schemas.microsoft.com/office/drawing/2014/main" val="1532354467"/>
                    </a:ext>
                  </a:extLst>
                </a:gridCol>
                <a:gridCol w="2646083">
                  <a:extLst>
                    <a:ext uri="{9D8B030D-6E8A-4147-A177-3AD203B41FA5}">
                      <a16:colId xmlns:a16="http://schemas.microsoft.com/office/drawing/2014/main" val="216590900"/>
                    </a:ext>
                  </a:extLst>
                </a:gridCol>
              </a:tblGrid>
              <a:tr h="1772004">
                <a:tc>
                  <a:txBody>
                    <a:bodyPr/>
                    <a:lstStyle/>
                    <a:p>
                      <a:pPr algn="ctr"/>
                      <a:r>
                        <a:rPr lang="en-US" sz="4800" b="0" dirty="0" smtClean="0">
                          <a:solidFill>
                            <a:schemeClr val="tx1"/>
                          </a:solidFill>
                          <a:latin typeface="Tahoma" panose="020B0604030504040204" pitchFamily="34" charset="0"/>
                          <a:ea typeface="Tahoma" panose="020B0604030504040204" pitchFamily="34" charset="0"/>
                          <a:cs typeface="Tahoma" panose="020B0604030504040204" pitchFamily="34" charset="0"/>
                        </a:rPr>
                        <a:t>a</a:t>
                      </a:r>
                      <a:endParaRPr lang="en-US" sz="4800"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4800" b="0" dirty="0" smtClean="0">
                          <a:solidFill>
                            <a:schemeClr val="tx1"/>
                          </a:solidFill>
                          <a:latin typeface="Tahoma" panose="020B0604030504040204" pitchFamily="34" charset="0"/>
                          <a:ea typeface="Tahoma" panose="020B0604030504040204" pitchFamily="34" charset="0"/>
                          <a:cs typeface="Tahoma" panose="020B0604030504040204" pitchFamily="34" charset="0"/>
                        </a:rPr>
                        <a:t>b</a:t>
                      </a:r>
                      <a:endParaRPr lang="en-US" sz="4800"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5308015"/>
                  </a:ext>
                </a:extLst>
              </a:tr>
              <a:tr h="1772004">
                <a:tc>
                  <a:txBody>
                    <a:bodyPr/>
                    <a:lstStyle/>
                    <a:p>
                      <a:pPr algn="ctr"/>
                      <a:r>
                        <a:rPr lang="en-US" sz="4800" b="0" dirty="0" smtClean="0">
                          <a:solidFill>
                            <a:schemeClr val="tx1"/>
                          </a:solidFill>
                          <a:latin typeface="Tahoma" panose="020B0604030504040204" pitchFamily="34" charset="0"/>
                          <a:ea typeface="Tahoma" panose="020B0604030504040204" pitchFamily="34" charset="0"/>
                          <a:cs typeface="Tahoma" panose="020B0604030504040204" pitchFamily="34" charset="0"/>
                        </a:rPr>
                        <a:t>c</a:t>
                      </a:r>
                      <a:endParaRPr lang="en-US" sz="4800"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4800" b="0" dirty="0" smtClean="0">
                          <a:solidFill>
                            <a:schemeClr val="tx1"/>
                          </a:solidFill>
                          <a:latin typeface="Tahoma" panose="020B0604030504040204" pitchFamily="34" charset="0"/>
                          <a:ea typeface="Tahoma" panose="020B0604030504040204" pitchFamily="34" charset="0"/>
                          <a:cs typeface="Tahoma" panose="020B0604030504040204" pitchFamily="34" charset="0"/>
                        </a:rPr>
                        <a:t>d</a:t>
                      </a:r>
                      <a:endParaRPr lang="en-US" sz="4800"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823307"/>
                  </a:ext>
                </a:extLst>
              </a:tr>
            </a:tbl>
          </a:graphicData>
        </a:graphic>
      </p:graphicFrame>
    </p:spTree>
    <p:extLst>
      <p:ext uri="{BB962C8B-B14F-4D97-AF65-F5344CB8AC3E}">
        <p14:creationId xmlns:p14="http://schemas.microsoft.com/office/powerpoint/2010/main" val="11143930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26"/>
          <p:cNvGrpSpPr/>
          <p:nvPr/>
        </p:nvGrpSpPr>
        <p:grpSpPr>
          <a:xfrm>
            <a:off x="60565" y="2207278"/>
            <a:ext cx="1309511" cy="1182904"/>
            <a:chOff x="8218311" y="98776"/>
            <a:chExt cx="1783644" cy="1872903"/>
          </a:xfrm>
        </p:grpSpPr>
        <p:pic>
          <p:nvPicPr>
            <p:cNvPr id="61" name="Picture 60"/>
            <p:cNvPicPr>
              <a:picLocks noChangeAspect="1"/>
            </p:cNvPicPr>
            <p:nvPr/>
          </p:nvPicPr>
          <p:blipFill rotWithShape="1">
            <a:blip r:embed="rId2" cstate="print">
              <a:extLst>
                <a:ext uri="{28A0092B-C50C-407E-A947-70E740481C1C}">
                  <a14:useLocalDpi xmlns:a14="http://schemas.microsoft.com/office/drawing/2010/main" val="0"/>
                </a:ext>
              </a:extLst>
            </a:blip>
            <a:srcRect l="47456" t="24643" r="2117" b="15330"/>
            <a:stretch/>
          </p:blipFill>
          <p:spPr>
            <a:xfrm>
              <a:off x="8297335" y="225774"/>
              <a:ext cx="1636887" cy="1592010"/>
            </a:xfrm>
            <a:prstGeom prst="rect">
              <a:avLst/>
            </a:prstGeom>
          </p:spPr>
        </p:pic>
        <p:sp>
          <p:nvSpPr>
            <p:cNvPr id="62" name="Rounded Rectangle 18"/>
            <p:cNvSpPr/>
            <p:nvPr/>
          </p:nvSpPr>
          <p:spPr>
            <a:xfrm>
              <a:off x="8218311" y="98776"/>
              <a:ext cx="1783644" cy="1872903"/>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21"/>
          <p:cNvGrpSpPr/>
          <p:nvPr/>
        </p:nvGrpSpPr>
        <p:grpSpPr>
          <a:xfrm>
            <a:off x="118583" y="4122919"/>
            <a:ext cx="1309511" cy="1182904"/>
            <a:chOff x="3386667" y="633224"/>
            <a:chExt cx="1783644" cy="1872903"/>
          </a:xfrm>
        </p:grpSpPr>
        <p:pic>
          <p:nvPicPr>
            <p:cNvPr id="48" name="Picture 47"/>
            <p:cNvPicPr>
              <a:picLocks noChangeAspect="1"/>
            </p:cNvPicPr>
            <p:nvPr/>
          </p:nvPicPr>
          <p:blipFill rotWithShape="1">
            <a:blip r:embed="rId3" cstate="print">
              <a:extLst>
                <a:ext uri="{28A0092B-C50C-407E-A947-70E740481C1C}">
                  <a14:useLocalDpi xmlns:a14="http://schemas.microsoft.com/office/drawing/2010/main" val="0"/>
                </a:ext>
              </a:extLst>
            </a:blip>
            <a:srcRect l="11276" t="24643" r="49808" b="15330"/>
            <a:stretch/>
          </p:blipFill>
          <p:spPr>
            <a:xfrm>
              <a:off x="3668892" y="667090"/>
              <a:ext cx="1444975" cy="1669709"/>
            </a:xfrm>
            <a:prstGeom prst="rect">
              <a:avLst/>
            </a:prstGeom>
            <a:ln>
              <a:noFill/>
            </a:ln>
          </p:spPr>
        </p:pic>
        <p:sp>
          <p:nvSpPr>
            <p:cNvPr id="49" name="Rounded Rectangle 48"/>
            <p:cNvSpPr/>
            <p:nvPr/>
          </p:nvSpPr>
          <p:spPr>
            <a:xfrm>
              <a:off x="3386667" y="633224"/>
              <a:ext cx="1783644" cy="187290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50"/>
          <p:cNvGrpSpPr/>
          <p:nvPr/>
        </p:nvGrpSpPr>
        <p:grpSpPr>
          <a:xfrm>
            <a:off x="2082106" y="693554"/>
            <a:ext cx="1309511" cy="1182905"/>
            <a:chOff x="3581400" y="4343400"/>
            <a:chExt cx="1309511" cy="1447809"/>
          </a:xfrm>
        </p:grpSpPr>
        <p:sp>
          <p:nvSpPr>
            <p:cNvPr id="45" name="Rounded Rectangle 18"/>
            <p:cNvSpPr/>
            <p:nvPr/>
          </p:nvSpPr>
          <p:spPr>
            <a:xfrm>
              <a:off x="3581400" y="4343400"/>
              <a:ext cx="1309511" cy="1447809"/>
            </a:xfrm>
            <a:prstGeom prst="roundRect">
              <a:avLst/>
            </a:prstGeom>
            <a:no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1811485141599778122-512.png"/>
            <p:cNvPicPr>
              <a:picLocks noChangeAspect="1"/>
            </p:cNvPicPr>
            <p:nvPr/>
          </p:nvPicPr>
          <p:blipFill>
            <a:blip r:embed="rId4" cstate="print"/>
            <a:stretch>
              <a:fillRect/>
            </a:stretch>
          </p:blipFill>
          <p:spPr>
            <a:xfrm>
              <a:off x="3733800" y="4572000"/>
              <a:ext cx="990600" cy="990600"/>
            </a:xfrm>
            <a:prstGeom prst="rect">
              <a:avLst/>
            </a:prstGeom>
          </p:spPr>
        </p:pic>
        <p:cxnSp>
          <p:nvCxnSpPr>
            <p:cNvPr id="47" name="Straight Connector 46"/>
            <p:cNvCxnSpPr/>
            <p:nvPr/>
          </p:nvCxnSpPr>
          <p:spPr>
            <a:xfrm flipV="1">
              <a:off x="3657600" y="4419600"/>
              <a:ext cx="1143000" cy="1295400"/>
            </a:xfrm>
            <a:prstGeom prst="line">
              <a:avLst/>
            </a:prstGeom>
            <a:ln w="762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0" name="Group 54"/>
          <p:cNvGrpSpPr/>
          <p:nvPr/>
        </p:nvGrpSpPr>
        <p:grpSpPr>
          <a:xfrm>
            <a:off x="4870793" y="693554"/>
            <a:ext cx="1309511" cy="1182905"/>
            <a:chOff x="5562600" y="4343400"/>
            <a:chExt cx="1309511" cy="1447809"/>
          </a:xfrm>
        </p:grpSpPr>
        <p:sp>
          <p:nvSpPr>
            <p:cNvPr id="43" name="Rounded Rectangle 18"/>
            <p:cNvSpPr/>
            <p:nvPr/>
          </p:nvSpPr>
          <p:spPr>
            <a:xfrm>
              <a:off x="5562600" y="4343400"/>
              <a:ext cx="1309511" cy="144780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1811485141599778122-512.png"/>
            <p:cNvPicPr>
              <a:picLocks noChangeAspect="1"/>
            </p:cNvPicPr>
            <p:nvPr/>
          </p:nvPicPr>
          <p:blipFill>
            <a:blip r:embed="rId4" cstate="print"/>
            <a:stretch>
              <a:fillRect/>
            </a:stretch>
          </p:blipFill>
          <p:spPr>
            <a:xfrm>
              <a:off x="5715000" y="4572000"/>
              <a:ext cx="990600" cy="990600"/>
            </a:xfrm>
            <a:prstGeom prst="rect">
              <a:avLst/>
            </a:prstGeom>
          </p:spPr>
        </p:pic>
      </p:grpSp>
      <p:sp>
        <p:nvSpPr>
          <p:cNvPr id="71" name="Rectangle 70"/>
          <p:cNvSpPr/>
          <p:nvPr/>
        </p:nvSpPr>
        <p:spPr>
          <a:xfrm>
            <a:off x="8839201" y="528071"/>
            <a:ext cx="3163824" cy="1938992"/>
          </a:xfrm>
          <a:prstGeom prst="rect">
            <a:avLst/>
          </a:prstGeom>
          <a:ln>
            <a:solidFill>
              <a:schemeClr val="accent2">
                <a:lumMod val="75000"/>
              </a:schemeClr>
            </a:solidFill>
          </a:ln>
        </p:spPr>
        <p:txBody>
          <a:bodyPr wrap="square">
            <a:spAutoFit/>
          </a:bodyPr>
          <a:lstStyle/>
          <a:p>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Not wearing mask </a:t>
            </a:r>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is a one of the most important </a:t>
            </a:r>
            <a:r>
              <a:rPr lang="en-US" sz="2000" dirty="0" smtClean="0">
                <a:solidFill>
                  <a:srgbClr val="FF0000"/>
                </a:solidFill>
                <a:latin typeface="Tahoma" panose="020B0604030504040204" pitchFamily="34" charset="0"/>
                <a:ea typeface="Tahoma" panose="020B0604030504040204" pitchFamily="34" charset="0"/>
                <a:cs typeface="Tahoma" panose="020B0604030504040204" pitchFamily="34" charset="0"/>
              </a:rPr>
              <a:t>associated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factor </a:t>
            </a:r>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of having COVID-19 positive among people living in the Dhaka City, 2022</a:t>
            </a:r>
          </a:p>
        </p:txBody>
      </p:sp>
      <p:graphicFrame>
        <p:nvGraphicFramePr>
          <p:cNvPr id="6" name="Table 5"/>
          <p:cNvGraphicFramePr>
            <a:graphicFrameLocks noGrp="1"/>
          </p:cNvGraphicFramePr>
          <p:nvPr/>
        </p:nvGraphicFramePr>
        <p:xfrm>
          <a:off x="1727200" y="2014110"/>
          <a:ext cx="5292166" cy="3544008"/>
        </p:xfrm>
        <a:graphic>
          <a:graphicData uri="http://schemas.openxmlformats.org/drawingml/2006/table">
            <a:tbl>
              <a:tblPr firstRow="1" bandRow="1">
                <a:tableStyleId>{5C22544A-7EE6-4342-B048-85BDC9FD1C3A}</a:tableStyleId>
              </a:tblPr>
              <a:tblGrid>
                <a:gridCol w="2646083">
                  <a:extLst>
                    <a:ext uri="{9D8B030D-6E8A-4147-A177-3AD203B41FA5}">
                      <a16:colId xmlns:a16="http://schemas.microsoft.com/office/drawing/2014/main" val="1532354467"/>
                    </a:ext>
                  </a:extLst>
                </a:gridCol>
                <a:gridCol w="2646083">
                  <a:extLst>
                    <a:ext uri="{9D8B030D-6E8A-4147-A177-3AD203B41FA5}">
                      <a16:colId xmlns:a16="http://schemas.microsoft.com/office/drawing/2014/main" val="216590900"/>
                    </a:ext>
                  </a:extLst>
                </a:gridCol>
              </a:tblGrid>
              <a:tr h="1772004">
                <a:tc>
                  <a:txBody>
                    <a:bodyPr/>
                    <a:lstStyle/>
                    <a:p>
                      <a:pPr algn="ctr"/>
                      <a:r>
                        <a:rPr lang="en-US" sz="4800" b="0" dirty="0" smtClean="0">
                          <a:solidFill>
                            <a:schemeClr val="tx1"/>
                          </a:solidFill>
                          <a:latin typeface="Tahoma" panose="020B0604030504040204" pitchFamily="34" charset="0"/>
                          <a:ea typeface="Tahoma" panose="020B0604030504040204" pitchFamily="34" charset="0"/>
                          <a:cs typeface="Tahoma" panose="020B0604030504040204" pitchFamily="34" charset="0"/>
                        </a:rPr>
                        <a:t>a</a:t>
                      </a:r>
                      <a:endParaRPr lang="en-US" sz="4800"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4800" b="0" dirty="0" smtClean="0">
                          <a:solidFill>
                            <a:schemeClr val="tx1"/>
                          </a:solidFill>
                          <a:latin typeface="Tahoma" panose="020B0604030504040204" pitchFamily="34" charset="0"/>
                          <a:ea typeface="Tahoma" panose="020B0604030504040204" pitchFamily="34" charset="0"/>
                          <a:cs typeface="Tahoma" panose="020B0604030504040204" pitchFamily="34" charset="0"/>
                        </a:rPr>
                        <a:t>b</a:t>
                      </a:r>
                      <a:endParaRPr lang="en-US" sz="4800"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5308015"/>
                  </a:ext>
                </a:extLst>
              </a:tr>
              <a:tr h="1772004">
                <a:tc>
                  <a:txBody>
                    <a:bodyPr/>
                    <a:lstStyle/>
                    <a:p>
                      <a:pPr algn="ctr"/>
                      <a:r>
                        <a:rPr lang="en-US" sz="4800" b="0" dirty="0" smtClean="0">
                          <a:solidFill>
                            <a:schemeClr val="tx1"/>
                          </a:solidFill>
                          <a:latin typeface="Tahoma" panose="020B0604030504040204" pitchFamily="34" charset="0"/>
                          <a:ea typeface="Tahoma" panose="020B0604030504040204" pitchFamily="34" charset="0"/>
                          <a:cs typeface="Tahoma" panose="020B0604030504040204" pitchFamily="34" charset="0"/>
                        </a:rPr>
                        <a:t>c</a:t>
                      </a:r>
                      <a:endParaRPr lang="en-US" sz="4800"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4800" b="0" dirty="0" smtClean="0">
                          <a:solidFill>
                            <a:schemeClr val="tx1"/>
                          </a:solidFill>
                          <a:latin typeface="Tahoma" panose="020B0604030504040204" pitchFamily="34" charset="0"/>
                          <a:ea typeface="Tahoma" panose="020B0604030504040204" pitchFamily="34" charset="0"/>
                          <a:cs typeface="Tahoma" panose="020B0604030504040204" pitchFamily="34" charset="0"/>
                        </a:rPr>
                        <a:t>d</a:t>
                      </a:r>
                      <a:endParaRPr lang="en-US" sz="4800"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823307"/>
                  </a:ext>
                </a:extLst>
              </a:tr>
            </a:tbl>
          </a:graphicData>
        </a:graphic>
      </p:graphicFrame>
      <p:cxnSp>
        <p:nvCxnSpPr>
          <p:cNvPr id="3" name="Straight Connector 2"/>
          <p:cNvCxnSpPr/>
          <p:nvPr/>
        </p:nvCxnSpPr>
        <p:spPr>
          <a:xfrm>
            <a:off x="3541059" y="3092824"/>
            <a:ext cx="1703294" cy="1461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391617" y="3179056"/>
            <a:ext cx="1852736" cy="1359699"/>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2349098801"/>
              </p:ext>
            </p:extLst>
          </p:nvPr>
        </p:nvGraphicFramePr>
        <p:xfrm>
          <a:off x="7554259" y="3543548"/>
          <a:ext cx="3750236" cy="1645920"/>
        </p:xfrm>
        <a:graphic>
          <a:graphicData uri="http://schemas.openxmlformats.org/drawingml/2006/table">
            <a:tbl>
              <a:tblPr firstRow="1" bandRow="1">
                <a:tableStyleId>{5C22544A-7EE6-4342-B048-85BDC9FD1C3A}</a:tableStyleId>
              </a:tblPr>
              <a:tblGrid>
                <a:gridCol w="1875118">
                  <a:extLst>
                    <a:ext uri="{9D8B030D-6E8A-4147-A177-3AD203B41FA5}">
                      <a16:colId xmlns:a16="http://schemas.microsoft.com/office/drawing/2014/main" val="310079625"/>
                    </a:ext>
                  </a:extLst>
                </a:gridCol>
                <a:gridCol w="1875118">
                  <a:extLst>
                    <a:ext uri="{9D8B030D-6E8A-4147-A177-3AD203B41FA5}">
                      <a16:colId xmlns:a16="http://schemas.microsoft.com/office/drawing/2014/main" val="836496392"/>
                    </a:ext>
                  </a:extLst>
                </a:gridCol>
              </a:tblGrid>
              <a:tr h="451473">
                <a:tc rowSpan="2">
                  <a:txBody>
                    <a:bodyPr/>
                    <a:lstStyle/>
                    <a:p>
                      <a:pPr algn="ctr"/>
                      <a:r>
                        <a:rPr lang="en-US" sz="4800" b="0" dirty="0" smtClean="0">
                          <a:solidFill>
                            <a:schemeClr val="tx1"/>
                          </a:solidFill>
                          <a:latin typeface="Tahoma" panose="020B0604030504040204" pitchFamily="34" charset="0"/>
                          <a:ea typeface="Tahoma" panose="020B0604030504040204" pitchFamily="34" charset="0"/>
                          <a:cs typeface="Tahoma" panose="020B0604030504040204" pitchFamily="34" charset="0"/>
                        </a:rPr>
                        <a:t>OR =</a:t>
                      </a:r>
                      <a:endParaRPr lang="en-US" sz="4800"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4800" b="0" dirty="0" smtClean="0">
                          <a:solidFill>
                            <a:schemeClr val="tx1"/>
                          </a:solidFill>
                          <a:latin typeface="Tahoma" panose="020B0604030504040204" pitchFamily="34" charset="0"/>
                          <a:ea typeface="Tahoma" panose="020B0604030504040204" pitchFamily="34" charset="0"/>
                          <a:cs typeface="Tahoma" panose="020B0604030504040204" pitchFamily="34" charset="0"/>
                        </a:rPr>
                        <a:t>ad</a:t>
                      </a:r>
                      <a:endParaRPr lang="en-US" sz="4800"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3685579"/>
                  </a:ext>
                </a:extLst>
              </a:tr>
              <a:tr h="451473">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4800" b="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bc</a:t>
                      </a:r>
                      <a:endParaRPr lang="en-US" sz="4800"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48871059"/>
                  </a:ext>
                </a:extLst>
              </a:tr>
            </a:tbl>
          </a:graphicData>
        </a:graphic>
      </p:graphicFrame>
    </p:spTree>
    <p:extLst>
      <p:ext uri="{BB962C8B-B14F-4D97-AF65-F5344CB8AC3E}">
        <p14:creationId xmlns:p14="http://schemas.microsoft.com/office/powerpoint/2010/main" val="30194810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3633ED-F979-491F-B72F-9A120CA780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508044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3633ED-F979-491F-B72F-9A120CA780E5}"/>
              </a:ext>
            </a:extLst>
          </p:cNvPr>
          <p:cNvPicPr>
            <a:picLocks noChangeAspect="1"/>
          </p:cNvPicPr>
          <p:nvPr/>
        </p:nvPicPr>
        <p:blipFill>
          <a:blip r:embed="rId2"/>
          <a:stretch>
            <a:fillRect/>
          </a:stretch>
        </p:blipFill>
        <p:spPr>
          <a:xfrm>
            <a:off x="0" y="0"/>
            <a:ext cx="12192000" cy="6858000"/>
          </a:xfrm>
          <a:prstGeom prst="rect">
            <a:avLst/>
          </a:prstGeom>
        </p:spPr>
      </p:pic>
      <p:sp>
        <p:nvSpPr>
          <p:cNvPr id="4" name="Chevron 2">
            <a:extLst>
              <a:ext uri="{FF2B5EF4-FFF2-40B4-BE49-F238E27FC236}">
                <a16:creationId xmlns:a16="http://schemas.microsoft.com/office/drawing/2014/main" id="{950112B4-84BF-4352-86E6-FC116474D11D}"/>
              </a:ext>
            </a:extLst>
          </p:cNvPr>
          <p:cNvSpPr/>
          <p:nvPr/>
        </p:nvSpPr>
        <p:spPr>
          <a:xfrm rot="13455083">
            <a:off x="1744711" y="521393"/>
            <a:ext cx="522514" cy="478972"/>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786857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21338" y="168038"/>
          <a:ext cx="11483790" cy="6432143"/>
        </p:xfrm>
        <a:graphic>
          <a:graphicData uri="http://schemas.openxmlformats.org/drawingml/2006/table">
            <a:tbl>
              <a:tblPr firstRow="1" bandRow="1">
                <a:tableStyleId>{5C22544A-7EE6-4342-B048-85BDC9FD1C3A}</a:tableStyleId>
              </a:tblPr>
              <a:tblGrid>
                <a:gridCol w="1380568">
                  <a:extLst>
                    <a:ext uri="{9D8B030D-6E8A-4147-A177-3AD203B41FA5}">
                      <a16:colId xmlns:a16="http://schemas.microsoft.com/office/drawing/2014/main" val="982927385"/>
                    </a:ext>
                  </a:extLst>
                </a:gridCol>
                <a:gridCol w="1855694">
                  <a:extLst>
                    <a:ext uri="{9D8B030D-6E8A-4147-A177-3AD203B41FA5}">
                      <a16:colId xmlns:a16="http://schemas.microsoft.com/office/drawing/2014/main" val="1862959546"/>
                    </a:ext>
                  </a:extLst>
                </a:gridCol>
                <a:gridCol w="3003176">
                  <a:extLst>
                    <a:ext uri="{9D8B030D-6E8A-4147-A177-3AD203B41FA5}">
                      <a16:colId xmlns:a16="http://schemas.microsoft.com/office/drawing/2014/main" val="1025639366"/>
                    </a:ext>
                  </a:extLst>
                </a:gridCol>
                <a:gridCol w="2348753">
                  <a:extLst>
                    <a:ext uri="{9D8B030D-6E8A-4147-A177-3AD203B41FA5}">
                      <a16:colId xmlns:a16="http://schemas.microsoft.com/office/drawing/2014/main" val="3996278078"/>
                    </a:ext>
                  </a:extLst>
                </a:gridCol>
                <a:gridCol w="2895599">
                  <a:extLst>
                    <a:ext uri="{9D8B030D-6E8A-4147-A177-3AD203B41FA5}">
                      <a16:colId xmlns:a16="http://schemas.microsoft.com/office/drawing/2014/main" val="1734451440"/>
                    </a:ext>
                  </a:extLst>
                </a:gridCol>
              </a:tblGrid>
              <a:tr h="632757">
                <a:tc>
                  <a:txBody>
                    <a:bodyPr/>
                    <a:lstStyle/>
                    <a:p>
                      <a:r>
                        <a:rPr lang="en-US" sz="2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Reg</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Outcome</a:t>
                      </a:r>
                      <a:r>
                        <a:rPr lang="en-US" sz="2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variable</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Objective</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Design</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Example</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6606264"/>
                  </a:ext>
                </a:extLst>
              </a:tr>
              <a:tr h="632757">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Linear</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Quantities</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Mean difference</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Associated factors</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Cross-sectional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Cohort, RCT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Height, weight, BMI, </a:t>
                      </a:r>
                      <a:r>
                        <a:rPr lang="en-US" sz="2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Hemo</a:t>
                      </a: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any score, </a:t>
                      </a:r>
                      <a:r>
                        <a:rPr lang="en-US" sz="2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ect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9971359"/>
                  </a:ext>
                </a:extLst>
              </a:tr>
              <a:tr h="911170">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Log-binomial</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Binary</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difference</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ratio</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factors</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Cross-sectional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Cohort, RCT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Stunting, morbidity, COVID</a:t>
                      </a:r>
                      <a:r>
                        <a:rPr lang="en-US" sz="2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status, anemia, </a:t>
                      </a:r>
                      <a:r>
                        <a:rPr lang="en-US" sz="2200" baseline="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ect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0544157"/>
                  </a:ext>
                </a:extLst>
              </a:tr>
              <a:tr h="911170">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Poisson</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Binary*</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difference</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ratio</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factors</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Cross-sectional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Cohort, RCT</a:t>
                      </a:r>
                      <a:endPar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Stunting, morbidity, COVID</a:t>
                      </a:r>
                      <a:r>
                        <a:rPr lang="en-US" sz="2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status, anemia, </a:t>
                      </a:r>
                      <a:r>
                        <a:rPr lang="en-US" sz="2200" baseline="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ect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1093621"/>
                  </a:ext>
                </a:extLst>
              </a:tr>
              <a:tr h="911170">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Poisson</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Count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Incidence rate</a:t>
                      </a:r>
                      <a:endPar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IRR</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Mean ratio</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Cross-sectional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Cohort, RCT</a:t>
                      </a:r>
                      <a:endPar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Diarrhea episode, infection episode, </a:t>
                      </a:r>
                      <a:r>
                        <a:rPr lang="en-US" sz="2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etc</a:t>
                      </a: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8797150"/>
                  </a:ext>
                </a:extLst>
              </a:tr>
              <a:tr h="1189583">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Logistic</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Binary</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Odds ratio</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Associated factors</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Case control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Cross-sectional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Cohort, RCT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Stunting, morbidity, COVID</a:t>
                      </a:r>
                      <a:r>
                        <a:rPr lang="en-US" sz="2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status, anemia, </a:t>
                      </a:r>
                      <a:r>
                        <a:rPr lang="en-US" sz="2200" baseline="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ect</a:t>
                      </a:r>
                      <a:endPar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3393668"/>
                  </a:ext>
                </a:extLst>
              </a:tr>
              <a:tr h="0">
                <a:tc gridSpan="5">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*When log-binomial do not converse</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342900" indent="-342900">
                        <a:buFont typeface="Arial" panose="020B0604020202020204" pitchFamily="34" charset="0"/>
                        <a:buChar char="•"/>
                      </a:pP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2850396"/>
                  </a:ext>
                </a:extLst>
              </a:tr>
            </a:tbl>
          </a:graphicData>
        </a:graphic>
      </p:graphicFrame>
      <p:sp>
        <p:nvSpPr>
          <p:cNvPr id="6" name="Rounded Rectangular Callout 5"/>
          <p:cNvSpPr/>
          <p:nvPr/>
        </p:nvSpPr>
        <p:spPr>
          <a:xfrm>
            <a:off x="8148916" y="4365811"/>
            <a:ext cx="3567953" cy="968189"/>
          </a:xfrm>
          <a:prstGeom prst="wedgeRoundRectCallout">
            <a:avLst>
              <a:gd name="adj1" fmla="val -54207"/>
              <a:gd name="adj2" fmla="val -292129"/>
              <a:gd name="adj3" fmla="val 16667"/>
            </a:avLst>
          </a:prstGeom>
          <a:solidFill>
            <a:schemeClr val="bg1">
              <a:lumMod val="9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Prevalence difference</a:t>
            </a:r>
          </a:p>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Prevalence ratio</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639117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0C1080-BA3C-4835-9202-B9F6287B92C8}"/>
              </a:ext>
            </a:extLst>
          </p:cNvPr>
          <p:cNvPicPr>
            <a:picLocks noChangeAspect="1"/>
          </p:cNvPicPr>
          <p:nvPr/>
        </p:nvPicPr>
        <p:blipFill>
          <a:blip r:embed="rId2"/>
          <a:stretch>
            <a:fillRect/>
          </a:stretch>
        </p:blipFill>
        <p:spPr>
          <a:xfrm>
            <a:off x="0" y="0"/>
            <a:ext cx="12192000" cy="6858000"/>
          </a:xfrm>
          <a:prstGeom prst="rect">
            <a:avLst/>
          </a:prstGeom>
        </p:spPr>
      </p:pic>
      <p:sp>
        <p:nvSpPr>
          <p:cNvPr id="3" name="Rounded Rectangle 2"/>
          <p:cNvSpPr/>
          <p:nvPr/>
        </p:nvSpPr>
        <p:spPr>
          <a:xfrm>
            <a:off x="2841644" y="846247"/>
            <a:ext cx="1352669" cy="531601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52242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944B8-1542-4CD2-9BCA-8D966EBCD7AE}"/>
              </a:ext>
            </a:extLst>
          </p:cNvPr>
          <p:cNvPicPr>
            <a:picLocks noChangeAspect="1"/>
          </p:cNvPicPr>
          <p:nvPr/>
        </p:nvPicPr>
        <p:blipFill>
          <a:blip r:embed="rId2"/>
          <a:stretch>
            <a:fillRect/>
          </a:stretch>
        </p:blipFill>
        <p:spPr>
          <a:xfrm>
            <a:off x="0" y="0"/>
            <a:ext cx="12192000" cy="6858000"/>
          </a:xfrm>
          <a:prstGeom prst="rect">
            <a:avLst/>
          </a:prstGeom>
        </p:spPr>
      </p:pic>
      <p:sp>
        <p:nvSpPr>
          <p:cNvPr id="6" name="Rounded Rectangle 5"/>
          <p:cNvSpPr/>
          <p:nvPr/>
        </p:nvSpPr>
        <p:spPr>
          <a:xfrm>
            <a:off x="2714803" y="1744317"/>
            <a:ext cx="1559023" cy="4388125"/>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6489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3633ED-F979-491F-B72F-9A120CA780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86219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D30150-3391-4116-8A0A-E30CD2ADC2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558188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6EAAD7-088F-4C0B-901D-F25A8F1A306E}"/>
              </a:ext>
            </a:extLst>
          </p:cNvPr>
          <p:cNvPicPr>
            <a:picLocks noChangeAspect="1"/>
          </p:cNvPicPr>
          <p:nvPr/>
        </p:nvPicPr>
        <p:blipFill>
          <a:blip r:embed="rId2"/>
          <a:stretch>
            <a:fillRect/>
          </a:stretch>
        </p:blipFill>
        <p:spPr>
          <a:xfrm>
            <a:off x="0" y="0"/>
            <a:ext cx="12192000" cy="6858000"/>
          </a:xfrm>
          <a:prstGeom prst="rect">
            <a:avLst/>
          </a:prstGeom>
        </p:spPr>
      </p:pic>
      <p:sp>
        <p:nvSpPr>
          <p:cNvPr id="3" name="Chevron 2"/>
          <p:cNvSpPr/>
          <p:nvPr/>
        </p:nvSpPr>
        <p:spPr>
          <a:xfrm rot="12556351">
            <a:off x="6535372" y="2260740"/>
            <a:ext cx="522514" cy="478972"/>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658473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6EAAD7-088F-4C0B-901D-F25A8F1A306E}"/>
              </a:ext>
            </a:extLst>
          </p:cNvPr>
          <p:cNvPicPr>
            <a:picLocks noChangeAspect="1"/>
          </p:cNvPicPr>
          <p:nvPr/>
        </p:nvPicPr>
        <p:blipFill>
          <a:blip r:embed="rId2"/>
          <a:stretch>
            <a:fillRect/>
          </a:stretch>
        </p:blipFill>
        <p:spPr>
          <a:xfrm>
            <a:off x="0" y="0"/>
            <a:ext cx="12192000" cy="6858000"/>
          </a:xfrm>
          <a:prstGeom prst="rect">
            <a:avLst/>
          </a:prstGeom>
        </p:spPr>
      </p:pic>
      <p:sp>
        <p:nvSpPr>
          <p:cNvPr id="3" name="Chevron 2"/>
          <p:cNvSpPr/>
          <p:nvPr/>
        </p:nvSpPr>
        <p:spPr>
          <a:xfrm rot="12556351">
            <a:off x="6535372" y="2260740"/>
            <a:ext cx="522514" cy="478972"/>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ounded Rectangle 5">
            <a:extLst>
              <a:ext uri="{FF2B5EF4-FFF2-40B4-BE49-F238E27FC236}">
                <a16:creationId xmlns:a16="http://schemas.microsoft.com/office/drawing/2014/main" id="{3B1C4FAD-07BA-4F9B-B177-46BC5CD87B45}"/>
              </a:ext>
            </a:extLst>
          </p:cNvPr>
          <p:cNvSpPr/>
          <p:nvPr/>
        </p:nvSpPr>
        <p:spPr>
          <a:xfrm>
            <a:off x="8595539" y="1233420"/>
            <a:ext cx="3341407" cy="1860311"/>
          </a:xfrm>
          <a:prstGeom prst="round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Having COVID-19 positive</a:t>
            </a:r>
          </a:p>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1 = Positive</a:t>
            </a:r>
          </a:p>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0 = Negative</a:t>
            </a:r>
          </a:p>
        </p:txBody>
      </p:sp>
    </p:spTree>
    <p:extLst>
      <p:ext uri="{BB962C8B-B14F-4D97-AF65-F5344CB8AC3E}">
        <p14:creationId xmlns:p14="http://schemas.microsoft.com/office/powerpoint/2010/main" val="38456672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6EAAD7-088F-4C0B-901D-F25A8F1A306E}"/>
              </a:ext>
            </a:extLst>
          </p:cNvPr>
          <p:cNvPicPr>
            <a:picLocks noChangeAspect="1"/>
          </p:cNvPicPr>
          <p:nvPr/>
        </p:nvPicPr>
        <p:blipFill>
          <a:blip r:embed="rId2"/>
          <a:stretch>
            <a:fillRect/>
          </a:stretch>
        </p:blipFill>
        <p:spPr>
          <a:xfrm>
            <a:off x="0" y="0"/>
            <a:ext cx="12192000" cy="6858000"/>
          </a:xfrm>
          <a:prstGeom prst="rect">
            <a:avLst/>
          </a:prstGeom>
        </p:spPr>
      </p:pic>
      <p:sp>
        <p:nvSpPr>
          <p:cNvPr id="3" name="Chevron 2"/>
          <p:cNvSpPr/>
          <p:nvPr/>
        </p:nvSpPr>
        <p:spPr>
          <a:xfrm rot="12556351">
            <a:off x="6992572" y="5153027"/>
            <a:ext cx="522514" cy="478972"/>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772040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6EAAD7-088F-4C0B-901D-F25A8F1A306E}"/>
              </a:ext>
            </a:extLst>
          </p:cNvPr>
          <p:cNvPicPr>
            <a:picLocks noChangeAspect="1"/>
          </p:cNvPicPr>
          <p:nvPr/>
        </p:nvPicPr>
        <p:blipFill>
          <a:blip r:embed="rId2"/>
          <a:stretch>
            <a:fillRect/>
          </a:stretch>
        </p:blipFill>
        <p:spPr>
          <a:xfrm>
            <a:off x="0" y="0"/>
            <a:ext cx="12192000" cy="6858000"/>
          </a:xfrm>
          <a:prstGeom prst="rect">
            <a:avLst/>
          </a:prstGeom>
        </p:spPr>
      </p:pic>
      <p:sp>
        <p:nvSpPr>
          <p:cNvPr id="3" name="Chevron 2"/>
          <p:cNvSpPr/>
          <p:nvPr/>
        </p:nvSpPr>
        <p:spPr>
          <a:xfrm rot="12556351">
            <a:off x="6992572" y="5153027"/>
            <a:ext cx="522514" cy="478972"/>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ounded Rectangle 7">
            <a:extLst>
              <a:ext uri="{FF2B5EF4-FFF2-40B4-BE49-F238E27FC236}">
                <a16:creationId xmlns:a16="http://schemas.microsoft.com/office/drawing/2014/main" id="{7A3957D0-8AC4-4CDD-834A-6154489EE9B1}"/>
              </a:ext>
            </a:extLst>
          </p:cNvPr>
          <p:cNvSpPr/>
          <p:nvPr/>
        </p:nvSpPr>
        <p:spPr>
          <a:xfrm>
            <a:off x="45357" y="3429000"/>
            <a:ext cx="3341407" cy="1885947"/>
          </a:xfrm>
          <a:prstGeom prst="round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Not wearing mask</a:t>
            </a:r>
          </a:p>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1 = Not wearing mask</a:t>
            </a:r>
          </a:p>
          <a:p>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0 = Wearing mask</a:t>
            </a:r>
          </a:p>
        </p:txBody>
      </p:sp>
    </p:spTree>
    <p:extLst>
      <p:ext uri="{BB962C8B-B14F-4D97-AF65-F5344CB8AC3E}">
        <p14:creationId xmlns:p14="http://schemas.microsoft.com/office/powerpoint/2010/main" val="42690881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908C1-56D4-4457-B788-F1072CEDE6ED}"/>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Descriptive findings</a:t>
            </a:r>
          </a:p>
        </p:txBody>
      </p:sp>
    </p:spTree>
    <p:extLst>
      <p:ext uri="{BB962C8B-B14F-4D97-AF65-F5344CB8AC3E}">
        <p14:creationId xmlns:p14="http://schemas.microsoft.com/office/powerpoint/2010/main" val="8028437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F30E24-B913-4726-B040-F9F6527F7134}"/>
              </a:ext>
            </a:extLst>
          </p:cNvPr>
          <p:cNvPicPr>
            <a:picLocks noChangeAspect="1"/>
          </p:cNvPicPr>
          <p:nvPr/>
        </p:nvPicPr>
        <p:blipFill>
          <a:blip r:embed="rId2"/>
          <a:stretch>
            <a:fillRect/>
          </a:stretch>
        </p:blipFill>
        <p:spPr>
          <a:xfrm>
            <a:off x="0" y="0"/>
            <a:ext cx="12192000" cy="6858000"/>
          </a:xfrm>
          <a:prstGeom prst="rect">
            <a:avLst/>
          </a:prstGeom>
        </p:spPr>
      </p:pic>
      <p:sp>
        <p:nvSpPr>
          <p:cNvPr id="5" name="Chevron 2">
            <a:extLst>
              <a:ext uri="{FF2B5EF4-FFF2-40B4-BE49-F238E27FC236}">
                <a16:creationId xmlns:a16="http://schemas.microsoft.com/office/drawing/2014/main" id="{D3019214-F03A-4DFC-93CA-CEAE7C6CFB96}"/>
              </a:ext>
            </a:extLst>
          </p:cNvPr>
          <p:cNvSpPr/>
          <p:nvPr/>
        </p:nvSpPr>
        <p:spPr>
          <a:xfrm rot="12556351">
            <a:off x="2350998" y="5123209"/>
            <a:ext cx="522514" cy="478972"/>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809946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21338" y="168038"/>
          <a:ext cx="11483790" cy="6432143"/>
        </p:xfrm>
        <a:graphic>
          <a:graphicData uri="http://schemas.openxmlformats.org/drawingml/2006/table">
            <a:tbl>
              <a:tblPr firstRow="1" bandRow="1">
                <a:tableStyleId>{5C22544A-7EE6-4342-B048-85BDC9FD1C3A}</a:tableStyleId>
              </a:tblPr>
              <a:tblGrid>
                <a:gridCol w="1380568">
                  <a:extLst>
                    <a:ext uri="{9D8B030D-6E8A-4147-A177-3AD203B41FA5}">
                      <a16:colId xmlns:a16="http://schemas.microsoft.com/office/drawing/2014/main" val="982927385"/>
                    </a:ext>
                  </a:extLst>
                </a:gridCol>
                <a:gridCol w="1855694">
                  <a:extLst>
                    <a:ext uri="{9D8B030D-6E8A-4147-A177-3AD203B41FA5}">
                      <a16:colId xmlns:a16="http://schemas.microsoft.com/office/drawing/2014/main" val="1862959546"/>
                    </a:ext>
                  </a:extLst>
                </a:gridCol>
                <a:gridCol w="3003176">
                  <a:extLst>
                    <a:ext uri="{9D8B030D-6E8A-4147-A177-3AD203B41FA5}">
                      <a16:colId xmlns:a16="http://schemas.microsoft.com/office/drawing/2014/main" val="1025639366"/>
                    </a:ext>
                  </a:extLst>
                </a:gridCol>
                <a:gridCol w="2348753">
                  <a:extLst>
                    <a:ext uri="{9D8B030D-6E8A-4147-A177-3AD203B41FA5}">
                      <a16:colId xmlns:a16="http://schemas.microsoft.com/office/drawing/2014/main" val="3996278078"/>
                    </a:ext>
                  </a:extLst>
                </a:gridCol>
                <a:gridCol w="2895599">
                  <a:extLst>
                    <a:ext uri="{9D8B030D-6E8A-4147-A177-3AD203B41FA5}">
                      <a16:colId xmlns:a16="http://schemas.microsoft.com/office/drawing/2014/main" val="1734451440"/>
                    </a:ext>
                  </a:extLst>
                </a:gridCol>
              </a:tblGrid>
              <a:tr h="632757">
                <a:tc>
                  <a:txBody>
                    <a:bodyPr/>
                    <a:lstStyle/>
                    <a:p>
                      <a:r>
                        <a:rPr lang="en-US" sz="2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Reg</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Outcome</a:t>
                      </a:r>
                      <a:r>
                        <a:rPr lang="en-US" sz="2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variable</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Objective</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Design</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Example</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6606264"/>
                  </a:ext>
                </a:extLst>
              </a:tr>
              <a:tr h="632757">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Linear</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Quantities</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Mean difference</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Associated factors</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Cross-sectional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Cohort, RCT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Height, weight, BMI, </a:t>
                      </a:r>
                      <a:r>
                        <a:rPr lang="en-US" sz="2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Hemo</a:t>
                      </a: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any score, </a:t>
                      </a:r>
                      <a:r>
                        <a:rPr lang="en-US" sz="2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ect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9971359"/>
                  </a:ext>
                </a:extLst>
              </a:tr>
              <a:tr h="911170">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Log-binomial</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Binary</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difference</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ratio</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factors</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Cross-sectional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Cohort, RCT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Stunting, morbidity, COVID</a:t>
                      </a:r>
                      <a:r>
                        <a:rPr lang="en-US" sz="2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status, anemia, </a:t>
                      </a:r>
                      <a:r>
                        <a:rPr lang="en-US" sz="2200" baseline="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ect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0544157"/>
                  </a:ext>
                </a:extLst>
              </a:tr>
              <a:tr h="911170">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Poisson</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Binary*</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difference</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ratio</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factors</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Cross-sectional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Cohort, RCT</a:t>
                      </a:r>
                      <a:endPar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Stunting, morbidity, COVID</a:t>
                      </a:r>
                      <a:r>
                        <a:rPr lang="en-US" sz="2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status, anemia, </a:t>
                      </a:r>
                      <a:r>
                        <a:rPr lang="en-US" sz="2200" baseline="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ect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1093621"/>
                  </a:ext>
                </a:extLst>
              </a:tr>
              <a:tr h="911170">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Poisson</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Count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Incidence rate</a:t>
                      </a:r>
                      <a:endPar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IRR</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Mean ratio</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Cross-sectional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Cohort, RCT</a:t>
                      </a:r>
                      <a:endPar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Diarrhea episode, infection episode, </a:t>
                      </a:r>
                      <a:r>
                        <a:rPr lang="en-US" sz="2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etc</a:t>
                      </a: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8797150"/>
                  </a:ext>
                </a:extLst>
              </a:tr>
              <a:tr h="1189583">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Logistic</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Binary</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Odds ratio</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Associated factors</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Case control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Cross-sectional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Cohort, RCT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Stunting, morbidity, COVID</a:t>
                      </a:r>
                      <a:r>
                        <a:rPr lang="en-US" sz="2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status, anemia, </a:t>
                      </a:r>
                      <a:r>
                        <a:rPr lang="en-US" sz="2200" baseline="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ect</a:t>
                      </a:r>
                      <a:endPar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3393668"/>
                  </a:ext>
                </a:extLst>
              </a:tr>
              <a:tr h="0">
                <a:tc gridSpan="5">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*When log-binomial do not converse</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342900" indent="-342900">
                        <a:buFont typeface="Arial" panose="020B0604020202020204" pitchFamily="34" charset="0"/>
                        <a:buChar char="•"/>
                      </a:pP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2850396"/>
                  </a:ext>
                </a:extLst>
              </a:tr>
            </a:tbl>
          </a:graphicData>
        </a:graphic>
      </p:graphicFrame>
      <p:sp>
        <p:nvSpPr>
          <p:cNvPr id="6" name="Rounded Rectangular Callout 5"/>
          <p:cNvSpPr/>
          <p:nvPr/>
        </p:nvSpPr>
        <p:spPr>
          <a:xfrm>
            <a:off x="8148916" y="4365811"/>
            <a:ext cx="3567953" cy="968189"/>
          </a:xfrm>
          <a:prstGeom prst="wedgeRoundRectCallout">
            <a:avLst>
              <a:gd name="adj1" fmla="val -62601"/>
              <a:gd name="adj2" fmla="val -182548"/>
              <a:gd name="adj3" fmla="val 16667"/>
            </a:avLst>
          </a:prstGeom>
          <a:solidFill>
            <a:schemeClr val="bg1">
              <a:lumMod val="9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Prevalence difference</a:t>
            </a:r>
          </a:p>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Prevalence ratio</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87171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3C8354-F915-4886-AEB3-326893B0510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47219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33B835-B897-4D68-A959-B2837F5F7868}"/>
              </a:ext>
            </a:extLst>
          </p:cNvPr>
          <p:cNvPicPr>
            <a:picLocks noChangeAspect="1"/>
          </p:cNvPicPr>
          <p:nvPr/>
        </p:nvPicPr>
        <p:blipFill>
          <a:blip r:embed="rId2"/>
          <a:stretch>
            <a:fillRect/>
          </a:stretch>
        </p:blipFill>
        <p:spPr>
          <a:xfrm>
            <a:off x="0" y="0"/>
            <a:ext cx="12192000" cy="6858000"/>
          </a:xfrm>
          <a:prstGeom prst="rect">
            <a:avLst/>
          </a:prstGeom>
        </p:spPr>
      </p:pic>
      <p:sp>
        <p:nvSpPr>
          <p:cNvPr id="5" name="Chevron 2">
            <a:extLst>
              <a:ext uri="{FF2B5EF4-FFF2-40B4-BE49-F238E27FC236}">
                <a16:creationId xmlns:a16="http://schemas.microsoft.com/office/drawing/2014/main" id="{4337528B-4065-4E90-9458-D6E6D7A84707}"/>
              </a:ext>
            </a:extLst>
          </p:cNvPr>
          <p:cNvSpPr/>
          <p:nvPr/>
        </p:nvSpPr>
        <p:spPr>
          <a:xfrm rot="12556351">
            <a:off x="2500085" y="2141471"/>
            <a:ext cx="522514" cy="478972"/>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272162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9FA2-15D5-4AA5-AA43-641C230A89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22F052-3EB0-43F1-A902-F3937DD89D3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D856D47-A967-4033-A333-62F459ECA02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852260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9FA2-15D5-4AA5-AA43-641C230A89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22F052-3EB0-43F1-A902-F3937DD89D3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D856D47-A967-4033-A333-62F459ECA02A}"/>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9CF68389-F31C-4C11-AEBF-820910BCB881}"/>
              </a:ext>
            </a:extLst>
          </p:cNvPr>
          <p:cNvSpPr/>
          <p:nvPr/>
        </p:nvSpPr>
        <p:spPr>
          <a:xfrm>
            <a:off x="5138057" y="1584251"/>
            <a:ext cx="3399887" cy="13255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latin typeface="Tahoma" panose="020B0604030504040204" pitchFamily="34" charset="0"/>
                <a:ea typeface="Tahoma" panose="020B0604030504040204" pitchFamily="34" charset="0"/>
                <a:cs typeface="Tahoma" panose="020B0604030504040204" pitchFamily="34" charset="0"/>
              </a:rPr>
              <a:t>Meaning less</a:t>
            </a:r>
          </a:p>
        </p:txBody>
      </p:sp>
    </p:spTree>
    <p:extLst>
      <p:ext uri="{BB962C8B-B14F-4D97-AF65-F5344CB8AC3E}">
        <p14:creationId xmlns:p14="http://schemas.microsoft.com/office/powerpoint/2010/main" val="8117817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0EBDA6-AE51-472E-9F2B-F8710F5A8AE0}"/>
              </a:ext>
            </a:extLst>
          </p:cNvPr>
          <p:cNvPicPr>
            <a:picLocks noChangeAspect="1"/>
          </p:cNvPicPr>
          <p:nvPr/>
        </p:nvPicPr>
        <p:blipFill>
          <a:blip r:embed="rId2"/>
          <a:stretch>
            <a:fillRect/>
          </a:stretch>
        </p:blipFill>
        <p:spPr>
          <a:xfrm>
            <a:off x="0" y="0"/>
            <a:ext cx="12192000" cy="6858000"/>
          </a:xfrm>
          <a:prstGeom prst="rect">
            <a:avLst/>
          </a:prstGeom>
        </p:spPr>
      </p:pic>
      <p:sp>
        <p:nvSpPr>
          <p:cNvPr id="3" name="Chevron 2">
            <a:extLst>
              <a:ext uri="{FF2B5EF4-FFF2-40B4-BE49-F238E27FC236}">
                <a16:creationId xmlns:a16="http://schemas.microsoft.com/office/drawing/2014/main" id="{9C7B9798-A166-470D-BBBF-1391322810EA}"/>
              </a:ext>
            </a:extLst>
          </p:cNvPr>
          <p:cNvSpPr/>
          <p:nvPr/>
        </p:nvSpPr>
        <p:spPr>
          <a:xfrm rot="12556351">
            <a:off x="4169859" y="4964184"/>
            <a:ext cx="522514" cy="478972"/>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076433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2028EB-1521-4D13-8F16-0A4F58993CC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837972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2028EB-1521-4D13-8F16-0A4F58993CCA}"/>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17791A6A-0037-4CFF-9E34-59AB1C463FD7}"/>
              </a:ext>
            </a:extLst>
          </p:cNvPr>
          <p:cNvSpPr/>
          <p:nvPr/>
        </p:nvSpPr>
        <p:spPr>
          <a:xfrm>
            <a:off x="890104" y="2437847"/>
            <a:ext cx="5549900" cy="6477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85FA7ED-9484-4787-8FC0-50D976D83589}"/>
              </a:ext>
            </a:extLst>
          </p:cNvPr>
          <p:cNvSpPr/>
          <p:nvPr/>
        </p:nvSpPr>
        <p:spPr>
          <a:xfrm>
            <a:off x="5148470" y="3772455"/>
            <a:ext cx="1431234" cy="2926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412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2028EB-1521-4D13-8F16-0A4F58993CCA}"/>
              </a:ext>
            </a:extLst>
          </p:cNvPr>
          <p:cNvPicPr>
            <a:picLocks noChangeAspect="1"/>
          </p:cNvPicPr>
          <p:nvPr/>
        </p:nvPicPr>
        <p:blipFill rotWithShape="1">
          <a:blip r:embed="rId2"/>
          <a:srcRect l="7301" t="14638" r="39674" b="34348"/>
          <a:stretch/>
        </p:blipFill>
        <p:spPr>
          <a:xfrm>
            <a:off x="0" y="69574"/>
            <a:ext cx="12274826" cy="6642748"/>
          </a:xfrm>
          <a:prstGeom prst="rect">
            <a:avLst/>
          </a:prstGeom>
        </p:spPr>
      </p:pic>
      <p:sp>
        <p:nvSpPr>
          <p:cNvPr id="3" name="Rectangle 2">
            <a:extLst>
              <a:ext uri="{FF2B5EF4-FFF2-40B4-BE49-F238E27FC236}">
                <a16:creationId xmlns:a16="http://schemas.microsoft.com/office/drawing/2014/main" id="{17791A6A-0037-4CFF-9E34-59AB1C463FD7}"/>
              </a:ext>
            </a:extLst>
          </p:cNvPr>
          <p:cNvSpPr/>
          <p:nvPr/>
        </p:nvSpPr>
        <p:spPr>
          <a:xfrm>
            <a:off x="154607" y="2781300"/>
            <a:ext cx="10092635" cy="11545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85FA7ED-9484-4787-8FC0-50D976D83589}"/>
              </a:ext>
            </a:extLst>
          </p:cNvPr>
          <p:cNvSpPr/>
          <p:nvPr/>
        </p:nvSpPr>
        <p:spPr>
          <a:xfrm>
            <a:off x="7653129" y="5412410"/>
            <a:ext cx="3081131" cy="6007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0048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2028EB-1521-4D13-8F16-0A4F58993CCA}"/>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17791A6A-0037-4CFF-9E34-59AB1C463FD7}"/>
              </a:ext>
            </a:extLst>
          </p:cNvPr>
          <p:cNvSpPr/>
          <p:nvPr/>
        </p:nvSpPr>
        <p:spPr>
          <a:xfrm>
            <a:off x="890104" y="2437847"/>
            <a:ext cx="5549900" cy="6477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85FA7ED-9484-4787-8FC0-50D976D83589}"/>
              </a:ext>
            </a:extLst>
          </p:cNvPr>
          <p:cNvSpPr/>
          <p:nvPr/>
        </p:nvSpPr>
        <p:spPr>
          <a:xfrm>
            <a:off x="5148470" y="3772455"/>
            <a:ext cx="1431234" cy="2926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454739D7-93D4-40C2-A813-11CC9730FA4A}"/>
              </a:ext>
            </a:extLst>
          </p:cNvPr>
          <p:cNvGraphicFramePr>
            <a:graphicFrameLocks noGrp="1"/>
          </p:cNvGraphicFramePr>
          <p:nvPr>
            <p:extLst/>
          </p:nvPr>
        </p:nvGraphicFramePr>
        <p:xfrm>
          <a:off x="84758" y="4878595"/>
          <a:ext cx="12107242" cy="6534150"/>
        </p:xfrm>
        <a:graphic>
          <a:graphicData uri="http://schemas.openxmlformats.org/drawingml/2006/table">
            <a:tbl>
              <a:tblPr>
                <a:tableStyleId>{5C22544A-7EE6-4342-B048-85BDC9FD1C3A}</a:tableStyleId>
              </a:tblPr>
              <a:tblGrid>
                <a:gridCol w="1076200">
                  <a:extLst>
                    <a:ext uri="{9D8B030D-6E8A-4147-A177-3AD203B41FA5}">
                      <a16:colId xmlns:a16="http://schemas.microsoft.com/office/drawing/2014/main" val="1078899355"/>
                    </a:ext>
                  </a:extLst>
                </a:gridCol>
                <a:gridCol w="4156476">
                  <a:extLst>
                    <a:ext uri="{9D8B030D-6E8A-4147-A177-3AD203B41FA5}">
                      <a16:colId xmlns:a16="http://schemas.microsoft.com/office/drawing/2014/main" val="2070339470"/>
                    </a:ext>
                  </a:extLst>
                </a:gridCol>
                <a:gridCol w="2146852">
                  <a:extLst>
                    <a:ext uri="{9D8B030D-6E8A-4147-A177-3AD203B41FA5}">
                      <a16:colId xmlns:a16="http://schemas.microsoft.com/office/drawing/2014/main" val="4096819222"/>
                    </a:ext>
                  </a:extLst>
                </a:gridCol>
                <a:gridCol w="1868556">
                  <a:extLst>
                    <a:ext uri="{9D8B030D-6E8A-4147-A177-3AD203B41FA5}">
                      <a16:colId xmlns:a16="http://schemas.microsoft.com/office/drawing/2014/main" val="3786187121"/>
                    </a:ext>
                  </a:extLst>
                </a:gridCol>
                <a:gridCol w="1659835">
                  <a:extLst>
                    <a:ext uri="{9D8B030D-6E8A-4147-A177-3AD203B41FA5}">
                      <a16:colId xmlns:a16="http://schemas.microsoft.com/office/drawing/2014/main" val="2309502656"/>
                    </a:ext>
                  </a:extLst>
                </a:gridCol>
                <a:gridCol w="1199323">
                  <a:extLst>
                    <a:ext uri="{9D8B030D-6E8A-4147-A177-3AD203B41FA5}">
                      <a16:colId xmlns:a16="http://schemas.microsoft.com/office/drawing/2014/main" val="971697952"/>
                    </a:ext>
                  </a:extLst>
                </a:gridCol>
              </a:tblGrid>
              <a:tr h="82296">
                <a:tc gridSpan="2">
                  <a:txBody>
                    <a:bodyPr/>
                    <a:lstStyle/>
                    <a:p>
                      <a:pPr algn="l" fontAlgn="b"/>
                      <a:r>
                        <a:rPr lang="en-US" sz="2000" b="1" u="none" strike="noStrike" dirty="0">
                          <a:solidFill>
                            <a:schemeClr val="tx1"/>
                          </a:solidFill>
                          <a:effectLst/>
                          <a:latin typeface="Times New Roman" panose="02020603050405020304" pitchFamily="18" charset="0"/>
                          <a:cs typeface="Times New Roman" panose="02020603050405020304" pitchFamily="18" charset="0"/>
                        </a:rPr>
                        <a:t>Indicators</a:t>
                      </a:r>
                      <a:endParaRPr lang="en-US" sz="20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b"/>
                      <a:r>
                        <a:rPr lang="en-US" sz="2000" b="1" u="none" strike="noStrike" dirty="0">
                          <a:solidFill>
                            <a:schemeClr val="tx1"/>
                          </a:solidFill>
                          <a:effectLst/>
                          <a:latin typeface="Times New Roman" panose="02020603050405020304" pitchFamily="18" charset="0"/>
                          <a:cs typeface="Times New Roman" panose="02020603050405020304" pitchFamily="18" charset="0"/>
                        </a:rPr>
                        <a:t>Negative (275)</a:t>
                      </a:r>
                      <a:endParaRPr lang="en-US" sz="20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b="1" u="none" strike="noStrike" dirty="0">
                          <a:solidFill>
                            <a:schemeClr val="tx1"/>
                          </a:solidFill>
                          <a:effectLst/>
                          <a:latin typeface="Times New Roman" panose="02020603050405020304" pitchFamily="18" charset="0"/>
                          <a:cs typeface="Times New Roman" panose="02020603050405020304" pitchFamily="18" charset="0"/>
                        </a:rPr>
                        <a:t>Positive (275)</a:t>
                      </a:r>
                      <a:endParaRPr lang="en-US" sz="20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b="1" u="none" strike="noStrike" dirty="0">
                          <a:solidFill>
                            <a:schemeClr val="tx1"/>
                          </a:solidFill>
                          <a:effectLst/>
                          <a:latin typeface="Times New Roman" panose="02020603050405020304" pitchFamily="18" charset="0"/>
                          <a:cs typeface="Times New Roman" panose="02020603050405020304" pitchFamily="18" charset="0"/>
                        </a:rPr>
                        <a:t>All ( 550)</a:t>
                      </a:r>
                      <a:endParaRPr lang="en-US" sz="20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b="1" u="none" strike="noStrike" dirty="0">
                          <a:solidFill>
                            <a:schemeClr val="tx1"/>
                          </a:solidFill>
                          <a:effectLst/>
                          <a:latin typeface="Times New Roman" panose="02020603050405020304" pitchFamily="18" charset="0"/>
                          <a:cs typeface="Times New Roman" panose="02020603050405020304" pitchFamily="18" charset="0"/>
                        </a:rPr>
                        <a:t>p-value</a:t>
                      </a:r>
                      <a:endParaRPr lang="en-US" sz="20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1128534"/>
                  </a:ext>
                </a:extLst>
              </a:tr>
              <a:tr h="82296">
                <a:tc gridSpan="2">
                  <a:txBody>
                    <a:bodyPr/>
                    <a:lstStyle/>
                    <a:p>
                      <a:pPr algn="l"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Did not wear mask</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99 (36.0)</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188 (68.4)</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287 (52.2)</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580465"/>
                  </a:ext>
                </a:extLst>
              </a:tr>
              <a:tr h="82296">
                <a:tc gridSpan="2">
                  <a:txBody>
                    <a:bodyPr/>
                    <a:lstStyle/>
                    <a:p>
                      <a:pPr algn="l"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Did not maintain social distance</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86 (31.3)</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162 (58.9)</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solidFill>
                            <a:schemeClr val="bg1"/>
                          </a:solidFill>
                          <a:effectLst/>
                          <a:latin typeface="Times New Roman" panose="02020603050405020304" pitchFamily="18" charset="0"/>
                          <a:cs typeface="Times New Roman" panose="02020603050405020304" pitchFamily="18" charset="0"/>
                        </a:rPr>
                        <a:t>248 (45.1)</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14931373"/>
                  </a:ext>
                </a:extLst>
              </a:tr>
              <a:tr h="82296">
                <a:tc gridSpan="2">
                  <a:txBody>
                    <a:bodyPr/>
                    <a:lstStyle/>
                    <a:p>
                      <a:pPr algn="l"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Female sex</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130 (47.3)</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149 (54.2)</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solidFill>
                            <a:schemeClr val="bg1"/>
                          </a:solidFill>
                          <a:effectLst/>
                          <a:latin typeface="Times New Roman" panose="02020603050405020304" pitchFamily="18" charset="0"/>
                          <a:cs typeface="Times New Roman" panose="02020603050405020304" pitchFamily="18" charset="0"/>
                        </a:rPr>
                        <a:t>279 (50.7)</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0.105</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59147604"/>
                  </a:ext>
                </a:extLst>
              </a:tr>
              <a:tr h="82296">
                <a:tc gridSpan="2">
                  <a:txBody>
                    <a:bodyPr/>
                    <a:lstStyle/>
                    <a:p>
                      <a:pPr algn="l"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Age in year (</a:t>
                      </a:r>
                      <a:r>
                        <a:rPr lang="en-US" sz="2000" u="none" strike="noStrike" dirty="0" err="1">
                          <a:solidFill>
                            <a:schemeClr val="bg1"/>
                          </a:solidFill>
                          <a:effectLst/>
                          <a:latin typeface="Times New Roman" panose="02020603050405020304" pitchFamily="18" charset="0"/>
                          <a:cs typeface="Times New Roman" panose="02020603050405020304" pitchFamily="18" charset="0"/>
                        </a:rPr>
                        <a:t>Mean±SD</a:t>
                      </a:r>
                      <a:r>
                        <a:rPr lang="en-US" sz="2000" u="none" strike="noStrike" dirty="0">
                          <a:solidFill>
                            <a:schemeClr val="bg1"/>
                          </a:solidFill>
                          <a:effectLst/>
                          <a:latin typeface="Times New Roman" panose="02020603050405020304" pitchFamily="18" charset="0"/>
                          <a:cs typeface="Times New Roman" panose="02020603050405020304" pitchFamily="18" charset="0"/>
                        </a:rPr>
                        <a:t>)</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50.1±0.72</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50.9±0.73</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50.5±0.51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0.441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44385591"/>
                  </a:ext>
                </a:extLst>
              </a:tr>
              <a:tr h="82296">
                <a:tc gridSpan="2">
                  <a:txBody>
                    <a:bodyPr/>
                    <a:lstStyle/>
                    <a:p>
                      <a:pPr algn="l"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Occupation</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42846989"/>
                  </a:ext>
                </a:extLst>
              </a:tr>
              <a:tr h="82296">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Farmer</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114 (41.5)</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55 (20.0)</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solidFill>
                            <a:schemeClr val="bg1"/>
                          </a:solidFill>
                          <a:effectLst/>
                          <a:latin typeface="Times New Roman" panose="02020603050405020304" pitchFamily="18" charset="0"/>
                          <a:cs typeface="Times New Roman" panose="02020603050405020304" pitchFamily="18" charset="0"/>
                        </a:rPr>
                        <a:t>169 (30.7)</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3313422"/>
                  </a:ext>
                </a:extLst>
              </a:tr>
              <a:tr h="82296">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Business</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130 (47.3)</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111 (40.4)</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solidFill>
                            <a:schemeClr val="bg1"/>
                          </a:solidFill>
                          <a:effectLst/>
                          <a:latin typeface="Times New Roman" panose="02020603050405020304" pitchFamily="18" charset="0"/>
                          <a:cs typeface="Times New Roman" panose="02020603050405020304" pitchFamily="18" charset="0"/>
                        </a:rPr>
                        <a:t>241 (43.8)</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5075505"/>
                  </a:ext>
                </a:extLst>
              </a:tr>
              <a:tr h="82296">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Service</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31 (11.3)</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109 (39.6)</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140 (25.5)</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84419088"/>
                  </a:ext>
                </a:extLst>
              </a:tr>
              <a:tr h="82296">
                <a:tc gridSpan="2">
                  <a:txBody>
                    <a:bodyPr/>
                    <a:lstStyle/>
                    <a:p>
                      <a:pPr algn="l"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Education</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4942211"/>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No education</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75 (27.3)</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30 (10.9)</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solidFill>
                            <a:schemeClr val="tx1"/>
                          </a:solidFill>
                          <a:effectLst/>
                          <a:latin typeface="Times New Roman" panose="02020603050405020304" pitchFamily="18" charset="0"/>
                          <a:cs typeface="Times New Roman" panose="02020603050405020304" pitchFamily="18" charset="0"/>
                        </a:rPr>
                        <a:t>105 (19.1)</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8348937"/>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Primary complete</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126 (45.8)</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86 (31.3)</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solidFill>
                            <a:schemeClr val="tx1"/>
                          </a:solidFill>
                          <a:effectLst/>
                          <a:latin typeface="Times New Roman" panose="02020603050405020304" pitchFamily="18" charset="0"/>
                          <a:cs typeface="Times New Roman" panose="02020603050405020304" pitchFamily="18" charset="0"/>
                        </a:rPr>
                        <a:t>212 (38.5)</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7503693"/>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Secondary complete</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64 (23.3)</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111 (40.4)</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solidFill>
                            <a:schemeClr val="tx1"/>
                          </a:solidFill>
                          <a:effectLst/>
                          <a:latin typeface="Times New Roman" panose="02020603050405020304" pitchFamily="18" charset="0"/>
                          <a:cs typeface="Times New Roman" panose="02020603050405020304" pitchFamily="18" charset="0"/>
                        </a:rPr>
                        <a:t>175 (31.8)</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7415632"/>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Higher</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10 (3.6)</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48 (17.5)</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58 (10.5)</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8644403"/>
                  </a:ext>
                </a:extLst>
              </a:tr>
              <a:tr h="82296">
                <a:tc gridSpan="2">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SES</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036599"/>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Poor</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88 (32)</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37 (13.5)</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125 (22.7)</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94555906"/>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Middle</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133 (48.4)</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120 (43.6)</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253 (46)</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0758708"/>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Rich</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54 (19.6)</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118 (42.9)</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172 (31.3)</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576263"/>
                  </a:ext>
                </a:extLst>
              </a:tr>
              <a:tr h="82296">
                <a:tc gridSpan="2">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Washed their hand</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137 (49.8)</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175 (63.6)</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312 (56.7)</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0.001</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2713753"/>
                  </a:ext>
                </a:extLst>
              </a:tr>
              <a:tr h="82296">
                <a:tc gridSpan="2">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Body weight in kg</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73.1±0.42</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61.5±0.59</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67.3±0.44</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0.441</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810094"/>
                  </a:ext>
                </a:extLst>
              </a:tr>
              <a:tr h="82296">
                <a:tc gridSpan="2">
                  <a:txBody>
                    <a:bodyPr/>
                    <a:lstStyle/>
                    <a:p>
                      <a:pPr algn="l"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Monthly income in thousand Taka (Median, IQR)</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61 (57, 67)</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60 (57, 66)</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solidFill>
                            <a:schemeClr val="tx1"/>
                          </a:solidFill>
                          <a:effectLst/>
                          <a:latin typeface="Times New Roman" panose="02020603050405020304" pitchFamily="18" charset="0"/>
                          <a:cs typeface="Times New Roman" panose="02020603050405020304" pitchFamily="18" charset="0"/>
                        </a:rPr>
                        <a:t>61 (57, 67)</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0.681</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847238"/>
                  </a:ext>
                </a:extLst>
              </a:tr>
            </a:tbl>
          </a:graphicData>
        </a:graphic>
      </p:graphicFrame>
      <p:cxnSp>
        <p:nvCxnSpPr>
          <p:cNvPr id="6" name="Straight Arrow Connector 5">
            <a:extLst>
              <a:ext uri="{FF2B5EF4-FFF2-40B4-BE49-F238E27FC236}">
                <a16:creationId xmlns:a16="http://schemas.microsoft.com/office/drawing/2014/main" id="{D88E4D86-8286-46D1-85BA-3897745CAD12}"/>
              </a:ext>
            </a:extLst>
          </p:cNvPr>
          <p:cNvCxnSpPr>
            <a:cxnSpLocks/>
          </p:cNvCxnSpPr>
          <p:nvPr/>
        </p:nvCxnSpPr>
        <p:spPr>
          <a:xfrm>
            <a:off x="3309730" y="3085545"/>
            <a:ext cx="3051313" cy="195359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5882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2028EB-1521-4D13-8F16-0A4F58993CCA}"/>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17791A6A-0037-4CFF-9E34-59AB1C463FD7}"/>
              </a:ext>
            </a:extLst>
          </p:cNvPr>
          <p:cNvSpPr/>
          <p:nvPr/>
        </p:nvSpPr>
        <p:spPr>
          <a:xfrm>
            <a:off x="890104" y="2437847"/>
            <a:ext cx="5549900" cy="6477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85FA7ED-9484-4787-8FC0-50D976D83589}"/>
              </a:ext>
            </a:extLst>
          </p:cNvPr>
          <p:cNvSpPr/>
          <p:nvPr/>
        </p:nvSpPr>
        <p:spPr>
          <a:xfrm>
            <a:off x="5148470" y="3772455"/>
            <a:ext cx="1431234" cy="2926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454739D7-93D4-40C2-A813-11CC9730FA4A}"/>
              </a:ext>
            </a:extLst>
          </p:cNvPr>
          <p:cNvGraphicFramePr>
            <a:graphicFrameLocks noGrp="1"/>
          </p:cNvGraphicFramePr>
          <p:nvPr>
            <p:extLst/>
          </p:nvPr>
        </p:nvGraphicFramePr>
        <p:xfrm>
          <a:off x="84758" y="4878595"/>
          <a:ext cx="12107242" cy="6534150"/>
        </p:xfrm>
        <a:graphic>
          <a:graphicData uri="http://schemas.openxmlformats.org/drawingml/2006/table">
            <a:tbl>
              <a:tblPr>
                <a:tableStyleId>{5C22544A-7EE6-4342-B048-85BDC9FD1C3A}</a:tableStyleId>
              </a:tblPr>
              <a:tblGrid>
                <a:gridCol w="1076200">
                  <a:extLst>
                    <a:ext uri="{9D8B030D-6E8A-4147-A177-3AD203B41FA5}">
                      <a16:colId xmlns:a16="http://schemas.microsoft.com/office/drawing/2014/main" val="1078899355"/>
                    </a:ext>
                  </a:extLst>
                </a:gridCol>
                <a:gridCol w="4156476">
                  <a:extLst>
                    <a:ext uri="{9D8B030D-6E8A-4147-A177-3AD203B41FA5}">
                      <a16:colId xmlns:a16="http://schemas.microsoft.com/office/drawing/2014/main" val="2070339470"/>
                    </a:ext>
                  </a:extLst>
                </a:gridCol>
                <a:gridCol w="2146852">
                  <a:extLst>
                    <a:ext uri="{9D8B030D-6E8A-4147-A177-3AD203B41FA5}">
                      <a16:colId xmlns:a16="http://schemas.microsoft.com/office/drawing/2014/main" val="4096819222"/>
                    </a:ext>
                  </a:extLst>
                </a:gridCol>
                <a:gridCol w="1868556">
                  <a:extLst>
                    <a:ext uri="{9D8B030D-6E8A-4147-A177-3AD203B41FA5}">
                      <a16:colId xmlns:a16="http://schemas.microsoft.com/office/drawing/2014/main" val="3786187121"/>
                    </a:ext>
                  </a:extLst>
                </a:gridCol>
                <a:gridCol w="1659835">
                  <a:extLst>
                    <a:ext uri="{9D8B030D-6E8A-4147-A177-3AD203B41FA5}">
                      <a16:colId xmlns:a16="http://schemas.microsoft.com/office/drawing/2014/main" val="2309502656"/>
                    </a:ext>
                  </a:extLst>
                </a:gridCol>
                <a:gridCol w="1199323">
                  <a:extLst>
                    <a:ext uri="{9D8B030D-6E8A-4147-A177-3AD203B41FA5}">
                      <a16:colId xmlns:a16="http://schemas.microsoft.com/office/drawing/2014/main" val="971697952"/>
                    </a:ext>
                  </a:extLst>
                </a:gridCol>
              </a:tblGrid>
              <a:tr h="82296">
                <a:tc gridSpan="2">
                  <a:txBody>
                    <a:bodyPr/>
                    <a:lstStyle/>
                    <a:p>
                      <a:pPr algn="l" fontAlgn="b"/>
                      <a:r>
                        <a:rPr lang="en-US" sz="2000" b="1" u="none" strike="noStrike" dirty="0">
                          <a:solidFill>
                            <a:schemeClr val="tx1"/>
                          </a:solidFill>
                          <a:effectLst/>
                          <a:latin typeface="Times New Roman" panose="02020603050405020304" pitchFamily="18" charset="0"/>
                          <a:cs typeface="Times New Roman" panose="02020603050405020304" pitchFamily="18" charset="0"/>
                        </a:rPr>
                        <a:t>Indicators</a:t>
                      </a:r>
                      <a:endParaRPr lang="en-US" sz="20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b"/>
                      <a:r>
                        <a:rPr lang="en-US" sz="2000" b="1" u="none" strike="noStrike" dirty="0">
                          <a:solidFill>
                            <a:schemeClr val="tx1"/>
                          </a:solidFill>
                          <a:effectLst/>
                          <a:latin typeface="Times New Roman" panose="02020603050405020304" pitchFamily="18" charset="0"/>
                          <a:cs typeface="Times New Roman" panose="02020603050405020304" pitchFamily="18" charset="0"/>
                        </a:rPr>
                        <a:t>Negative (275)</a:t>
                      </a:r>
                      <a:endParaRPr lang="en-US" sz="20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b="1" u="none" strike="noStrike" dirty="0">
                          <a:solidFill>
                            <a:schemeClr val="tx1"/>
                          </a:solidFill>
                          <a:effectLst/>
                          <a:latin typeface="Times New Roman" panose="02020603050405020304" pitchFamily="18" charset="0"/>
                          <a:cs typeface="Times New Roman" panose="02020603050405020304" pitchFamily="18" charset="0"/>
                        </a:rPr>
                        <a:t>Positive (275)</a:t>
                      </a:r>
                      <a:endParaRPr lang="en-US" sz="20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b="1" u="none" strike="noStrike" dirty="0">
                          <a:solidFill>
                            <a:schemeClr val="tx1"/>
                          </a:solidFill>
                          <a:effectLst/>
                          <a:latin typeface="Times New Roman" panose="02020603050405020304" pitchFamily="18" charset="0"/>
                          <a:cs typeface="Times New Roman" panose="02020603050405020304" pitchFamily="18" charset="0"/>
                        </a:rPr>
                        <a:t>All ( 550)</a:t>
                      </a:r>
                      <a:endParaRPr lang="en-US" sz="20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b="1" u="none" strike="noStrike" dirty="0">
                          <a:solidFill>
                            <a:schemeClr val="tx1"/>
                          </a:solidFill>
                          <a:effectLst/>
                          <a:latin typeface="Times New Roman" panose="02020603050405020304" pitchFamily="18" charset="0"/>
                          <a:cs typeface="Times New Roman" panose="02020603050405020304" pitchFamily="18" charset="0"/>
                        </a:rPr>
                        <a:t>p-value</a:t>
                      </a:r>
                      <a:endParaRPr lang="en-US" sz="20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1128534"/>
                  </a:ext>
                </a:extLst>
              </a:tr>
              <a:tr h="82296">
                <a:tc gridSpan="2">
                  <a:txBody>
                    <a:bodyPr/>
                    <a:lstStyle/>
                    <a:p>
                      <a:pPr algn="l"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Did not wear mask</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99 (36.0)</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188 (68.4)</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287 (52.2)</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580465"/>
                  </a:ext>
                </a:extLst>
              </a:tr>
              <a:tr h="82296">
                <a:tc gridSpan="2">
                  <a:txBody>
                    <a:bodyPr/>
                    <a:lstStyle/>
                    <a:p>
                      <a:pPr algn="l"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Did not maintain social distance</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86 (31.3)</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162 (58.9)</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solidFill>
                            <a:schemeClr val="bg1"/>
                          </a:solidFill>
                          <a:effectLst/>
                          <a:latin typeface="Times New Roman" panose="02020603050405020304" pitchFamily="18" charset="0"/>
                          <a:cs typeface="Times New Roman" panose="02020603050405020304" pitchFamily="18" charset="0"/>
                        </a:rPr>
                        <a:t>248 (45.1)</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14931373"/>
                  </a:ext>
                </a:extLst>
              </a:tr>
              <a:tr h="82296">
                <a:tc gridSpan="2">
                  <a:txBody>
                    <a:bodyPr/>
                    <a:lstStyle/>
                    <a:p>
                      <a:pPr algn="l"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Female sex</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130 (47.3)</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149 (54.2)</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solidFill>
                            <a:schemeClr val="bg1"/>
                          </a:solidFill>
                          <a:effectLst/>
                          <a:latin typeface="Times New Roman" panose="02020603050405020304" pitchFamily="18" charset="0"/>
                          <a:cs typeface="Times New Roman" panose="02020603050405020304" pitchFamily="18" charset="0"/>
                        </a:rPr>
                        <a:t>279 (50.7)</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0.105</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59147604"/>
                  </a:ext>
                </a:extLst>
              </a:tr>
              <a:tr h="82296">
                <a:tc gridSpan="2">
                  <a:txBody>
                    <a:bodyPr/>
                    <a:lstStyle/>
                    <a:p>
                      <a:pPr algn="l"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Age in year (</a:t>
                      </a:r>
                      <a:r>
                        <a:rPr lang="en-US" sz="2000" u="none" strike="noStrike" dirty="0" err="1">
                          <a:solidFill>
                            <a:schemeClr val="bg1"/>
                          </a:solidFill>
                          <a:effectLst/>
                          <a:latin typeface="Times New Roman" panose="02020603050405020304" pitchFamily="18" charset="0"/>
                          <a:cs typeface="Times New Roman" panose="02020603050405020304" pitchFamily="18" charset="0"/>
                        </a:rPr>
                        <a:t>Mean±SD</a:t>
                      </a:r>
                      <a:r>
                        <a:rPr lang="en-US" sz="2000" u="none" strike="noStrike" dirty="0">
                          <a:solidFill>
                            <a:schemeClr val="bg1"/>
                          </a:solidFill>
                          <a:effectLst/>
                          <a:latin typeface="Times New Roman" panose="02020603050405020304" pitchFamily="18" charset="0"/>
                          <a:cs typeface="Times New Roman" panose="02020603050405020304" pitchFamily="18" charset="0"/>
                        </a:rPr>
                        <a:t>)</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50.1±0.72</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50.9±0.73</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50.5±0.51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0.441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44385591"/>
                  </a:ext>
                </a:extLst>
              </a:tr>
              <a:tr h="82296">
                <a:tc gridSpan="2">
                  <a:txBody>
                    <a:bodyPr/>
                    <a:lstStyle/>
                    <a:p>
                      <a:pPr algn="l"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Occupation</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42846989"/>
                  </a:ext>
                </a:extLst>
              </a:tr>
              <a:tr h="82296">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Farmer</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114 (41.5)</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55 (20.0)</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solidFill>
                            <a:schemeClr val="bg1"/>
                          </a:solidFill>
                          <a:effectLst/>
                          <a:latin typeface="Times New Roman" panose="02020603050405020304" pitchFamily="18" charset="0"/>
                          <a:cs typeface="Times New Roman" panose="02020603050405020304" pitchFamily="18" charset="0"/>
                        </a:rPr>
                        <a:t>169 (30.7)</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3313422"/>
                  </a:ext>
                </a:extLst>
              </a:tr>
              <a:tr h="82296">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Business</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130 (47.3)</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111 (40.4)</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solidFill>
                            <a:schemeClr val="bg1"/>
                          </a:solidFill>
                          <a:effectLst/>
                          <a:latin typeface="Times New Roman" panose="02020603050405020304" pitchFamily="18" charset="0"/>
                          <a:cs typeface="Times New Roman" panose="02020603050405020304" pitchFamily="18" charset="0"/>
                        </a:rPr>
                        <a:t>241 (43.8)</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5075505"/>
                  </a:ext>
                </a:extLst>
              </a:tr>
              <a:tr h="82296">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Service</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31 (11.3)</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109 (39.6)</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140 (25.5)</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84419088"/>
                  </a:ext>
                </a:extLst>
              </a:tr>
              <a:tr h="82296">
                <a:tc gridSpan="2">
                  <a:txBody>
                    <a:bodyPr/>
                    <a:lstStyle/>
                    <a:p>
                      <a:pPr algn="l"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Education</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4942211"/>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No education</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75 (27.3)</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30 (10.9)</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solidFill>
                            <a:schemeClr val="tx1"/>
                          </a:solidFill>
                          <a:effectLst/>
                          <a:latin typeface="Times New Roman" panose="02020603050405020304" pitchFamily="18" charset="0"/>
                          <a:cs typeface="Times New Roman" panose="02020603050405020304" pitchFamily="18" charset="0"/>
                        </a:rPr>
                        <a:t>105 (19.1)</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8348937"/>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Primary complete</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126 (45.8)</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86 (31.3)</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solidFill>
                            <a:schemeClr val="tx1"/>
                          </a:solidFill>
                          <a:effectLst/>
                          <a:latin typeface="Times New Roman" panose="02020603050405020304" pitchFamily="18" charset="0"/>
                          <a:cs typeface="Times New Roman" panose="02020603050405020304" pitchFamily="18" charset="0"/>
                        </a:rPr>
                        <a:t>212 (38.5)</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7503693"/>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Secondary complete</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64 (23.3)</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111 (40.4)</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solidFill>
                            <a:schemeClr val="tx1"/>
                          </a:solidFill>
                          <a:effectLst/>
                          <a:latin typeface="Times New Roman" panose="02020603050405020304" pitchFamily="18" charset="0"/>
                          <a:cs typeface="Times New Roman" panose="02020603050405020304" pitchFamily="18" charset="0"/>
                        </a:rPr>
                        <a:t>175 (31.8)</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7415632"/>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Higher</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10 (3.6)</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48 (17.5)</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58 (10.5)</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8644403"/>
                  </a:ext>
                </a:extLst>
              </a:tr>
              <a:tr h="82296">
                <a:tc gridSpan="2">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SES</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036599"/>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Poor</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88 (32)</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37 (13.5)</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125 (22.7)</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94555906"/>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Middle</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133 (48.4)</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120 (43.6)</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253 (46)</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0758708"/>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Rich</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54 (19.6)</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118 (42.9)</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172 (31.3)</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576263"/>
                  </a:ext>
                </a:extLst>
              </a:tr>
              <a:tr h="82296">
                <a:tc gridSpan="2">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Washed their hand</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137 (49.8)</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175 (63.6)</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312 (56.7)</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0.001</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2713753"/>
                  </a:ext>
                </a:extLst>
              </a:tr>
              <a:tr h="82296">
                <a:tc gridSpan="2">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Body weight in kg</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73.1±0.42</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61.5±0.59</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67.3±0.44</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0.441</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810094"/>
                  </a:ext>
                </a:extLst>
              </a:tr>
              <a:tr h="82296">
                <a:tc gridSpan="2">
                  <a:txBody>
                    <a:bodyPr/>
                    <a:lstStyle/>
                    <a:p>
                      <a:pPr algn="l"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Monthly income in thousand Taka (Median, IQR)</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61 (57, 67)</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60 (57, 66)</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solidFill>
                            <a:schemeClr val="tx1"/>
                          </a:solidFill>
                          <a:effectLst/>
                          <a:latin typeface="Times New Roman" panose="02020603050405020304" pitchFamily="18" charset="0"/>
                          <a:cs typeface="Times New Roman" panose="02020603050405020304" pitchFamily="18" charset="0"/>
                        </a:rPr>
                        <a:t>61 (57, 67)</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0.681</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847238"/>
                  </a:ext>
                </a:extLst>
              </a:tr>
            </a:tbl>
          </a:graphicData>
        </a:graphic>
      </p:graphicFrame>
      <p:cxnSp>
        <p:nvCxnSpPr>
          <p:cNvPr id="6" name="Straight Arrow Connector 5">
            <a:extLst>
              <a:ext uri="{FF2B5EF4-FFF2-40B4-BE49-F238E27FC236}">
                <a16:creationId xmlns:a16="http://schemas.microsoft.com/office/drawing/2014/main" id="{D88E4D86-8286-46D1-85BA-3897745CAD12}"/>
              </a:ext>
            </a:extLst>
          </p:cNvPr>
          <p:cNvCxnSpPr>
            <a:cxnSpLocks/>
          </p:cNvCxnSpPr>
          <p:nvPr/>
        </p:nvCxnSpPr>
        <p:spPr>
          <a:xfrm>
            <a:off x="3309730" y="3085545"/>
            <a:ext cx="3051313" cy="195359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D47BD2C-383C-4912-9043-F82FE9EBC4F1}"/>
              </a:ext>
            </a:extLst>
          </p:cNvPr>
          <p:cNvCxnSpPr>
            <a:cxnSpLocks/>
          </p:cNvCxnSpPr>
          <p:nvPr/>
        </p:nvCxnSpPr>
        <p:spPr>
          <a:xfrm>
            <a:off x="4601817" y="2872409"/>
            <a:ext cx="3200124" cy="22561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0F86A0-49F2-475A-8572-8BEB648A7285}"/>
              </a:ext>
            </a:extLst>
          </p:cNvPr>
          <p:cNvCxnSpPr>
            <a:cxnSpLocks/>
            <a:stCxn id="4" idx="6"/>
          </p:cNvCxnSpPr>
          <p:nvPr/>
        </p:nvCxnSpPr>
        <p:spPr>
          <a:xfrm>
            <a:off x="6579704" y="3918780"/>
            <a:ext cx="4432853" cy="112035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03062F8-920E-4CD8-A2A2-AE8ECC6FDADB}"/>
              </a:ext>
            </a:extLst>
          </p:cNvPr>
          <p:cNvCxnSpPr>
            <a:cxnSpLocks/>
          </p:cNvCxnSpPr>
          <p:nvPr/>
        </p:nvCxnSpPr>
        <p:spPr>
          <a:xfrm>
            <a:off x="6053068" y="2939220"/>
            <a:ext cx="3284882" cy="22561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0788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21338" y="168038"/>
          <a:ext cx="11483790" cy="6432143"/>
        </p:xfrm>
        <a:graphic>
          <a:graphicData uri="http://schemas.openxmlformats.org/drawingml/2006/table">
            <a:tbl>
              <a:tblPr firstRow="1" bandRow="1">
                <a:tableStyleId>{5C22544A-7EE6-4342-B048-85BDC9FD1C3A}</a:tableStyleId>
              </a:tblPr>
              <a:tblGrid>
                <a:gridCol w="1380568">
                  <a:extLst>
                    <a:ext uri="{9D8B030D-6E8A-4147-A177-3AD203B41FA5}">
                      <a16:colId xmlns:a16="http://schemas.microsoft.com/office/drawing/2014/main" val="982927385"/>
                    </a:ext>
                  </a:extLst>
                </a:gridCol>
                <a:gridCol w="1855694">
                  <a:extLst>
                    <a:ext uri="{9D8B030D-6E8A-4147-A177-3AD203B41FA5}">
                      <a16:colId xmlns:a16="http://schemas.microsoft.com/office/drawing/2014/main" val="1862959546"/>
                    </a:ext>
                  </a:extLst>
                </a:gridCol>
                <a:gridCol w="3003176">
                  <a:extLst>
                    <a:ext uri="{9D8B030D-6E8A-4147-A177-3AD203B41FA5}">
                      <a16:colId xmlns:a16="http://schemas.microsoft.com/office/drawing/2014/main" val="1025639366"/>
                    </a:ext>
                  </a:extLst>
                </a:gridCol>
                <a:gridCol w="2348753">
                  <a:extLst>
                    <a:ext uri="{9D8B030D-6E8A-4147-A177-3AD203B41FA5}">
                      <a16:colId xmlns:a16="http://schemas.microsoft.com/office/drawing/2014/main" val="3996278078"/>
                    </a:ext>
                  </a:extLst>
                </a:gridCol>
                <a:gridCol w="2895599">
                  <a:extLst>
                    <a:ext uri="{9D8B030D-6E8A-4147-A177-3AD203B41FA5}">
                      <a16:colId xmlns:a16="http://schemas.microsoft.com/office/drawing/2014/main" val="1734451440"/>
                    </a:ext>
                  </a:extLst>
                </a:gridCol>
              </a:tblGrid>
              <a:tr h="632757">
                <a:tc>
                  <a:txBody>
                    <a:bodyPr/>
                    <a:lstStyle/>
                    <a:p>
                      <a:r>
                        <a:rPr lang="en-US" sz="2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Reg</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Outcome</a:t>
                      </a:r>
                      <a:r>
                        <a:rPr lang="en-US" sz="2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variable</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Objective</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Design</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Example</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6606264"/>
                  </a:ext>
                </a:extLst>
              </a:tr>
              <a:tr h="632757">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Linear</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Quantities</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Mean difference</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Associated factors</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Cross-sectional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Cohort, RCT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Height, weight, BMI, </a:t>
                      </a:r>
                      <a:r>
                        <a:rPr lang="en-US" sz="2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Hemo</a:t>
                      </a: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any score, </a:t>
                      </a:r>
                      <a:r>
                        <a:rPr lang="en-US" sz="2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ect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9971359"/>
                  </a:ext>
                </a:extLst>
              </a:tr>
              <a:tr h="911170">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Log-binomial</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Binary</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difference</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ratio</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factors</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Cross-sectional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Cohort, RCT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Stunting, morbidity, COVID</a:t>
                      </a:r>
                      <a:r>
                        <a:rPr lang="en-US" sz="2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status, anemia, </a:t>
                      </a:r>
                      <a:r>
                        <a:rPr lang="en-US" sz="2200" baseline="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ect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0544157"/>
                  </a:ext>
                </a:extLst>
              </a:tr>
              <a:tr h="911170">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Poisson</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Binary*</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difference</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ratio</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Risk factors</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Cross-sectional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Cohort, RCT</a:t>
                      </a:r>
                      <a:endPar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Stunting, morbidity, COVID</a:t>
                      </a:r>
                      <a:r>
                        <a:rPr lang="en-US" sz="2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status, anemia, </a:t>
                      </a:r>
                      <a:r>
                        <a:rPr lang="en-US" sz="2200" baseline="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ect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1093621"/>
                  </a:ext>
                </a:extLst>
              </a:tr>
              <a:tr h="911170">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Poisson</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Count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Incidence rate</a:t>
                      </a:r>
                      <a:endPar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IRR</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Mean ratio</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Cross-sectional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Cohort, RCT</a:t>
                      </a:r>
                      <a:endPar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Diarrhea episode, infection episode, </a:t>
                      </a:r>
                      <a:r>
                        <a:rPr lang="en-US" sz="2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etc</a:t>
                      </a: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8797150"/>
                  </a:ext>
                </a:extLst>
              </a:tr>
              <a:tr h="1189583">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Logistic</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Binary</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Odds ratio</a:t>
                      </a:r>
                    </a:p>
                    <a:p>
                      <a:pPr marL="342900" indent="-342900">
                        <a:buFont typeface="Arial" panose="020B0604020202020204" pitchFamily="34" charset="0"/>
                        <a:buChar cha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Associated factors</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Case control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Cross-sectional</a:t>
                      </a:r>
                    </a:p>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Cohort, RCT</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Stunting, morbidity, COVID</a:t>
                      </a:r>
                      <a:r>
                        <a:rPr lang="en-US" sz="2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status, anemia, </a:t>
                      </a:r>
                      <a:r>
                        <a:rPr lang="en-US" sz="2200" baseline="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ect</a:t>
                      </a:r>
                      <a:endPar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3393668"/>
                  </a:ext>
                </a:extLst>
              </a:tr>
              <a:tr h="0">
                <a:tc gridSpan="5">
                  <a:txBody>
                    <a:bodyPr/>
                    <a:lstStyle/>
                    <a:p>
                      <a:r>
                        <a:rPr lang="en-US" sz="2200" dirty="0" smtClean="0">
                          <a:solidFill>
                            <a:schemeClr val="tx1"/>
                          </a:solidFill>
                          <a:latin typeface="Tahoma" panose="020B0604030504040204" pitchFamily="34" charset="0"/>
                          <a:ea typeface="Tahoma" panose="020B0604030504040204" pitchFamily="34" charset="0"/>
                          <a:cs typeface="Tahoma" panose="020B0604030504040204" pitchFamily="34" charset="0"/>
                        </a:rPr>
                        <a:t>*When log-binomial do not converse</a:t>
                      </a: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342900" indent="-342900">
                        <a:buFont typeface="Arial" panose="020B0604020202020204" pitchFamily="34" charset="0"/>
                        <a:buChar char="•"/>
                      </a:pPr>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2850396"/>
                  </a:ext>
                </a:extLst>
              </a:tr>
            </a:tbl>
          </a:graphicData>
        </a:graphic>
      </p:graphicFrame>
      <p:sp>
        <p:nvSpPr>
          <p:cNvPr id="6" name="Rounded Rectangular Callout 5"/>
          <p:cNvSpPr/>
          <p:nvPr/>
        </p:nvSpPr>
        <p:spPr>
          <a:xfrm>
            <a:off x="8148916" y="4365811"/>
            <a:ext cx="3567953" cy="968189"/>
          </a:xfrm>
          <a:prstGeom prst="wedgeRoundRectCallout">
            <a:avLst>
              <a:gd name="adj1" fmla="val -72903"/>
              <a:gd name="adj2" fmla="val -73289"/>
              <a:gd name="adj3" fmla="val 16667"/>
            </a:avLst>
          </a:prstGeom>
          <a:solidFill>
            <a:schemeClr val="bg1">
              <a:lumMod val="9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Mean ratio</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709947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206FC28-E374-44CE-B45F-2E3DEFFF7478}"/>
              </a:ext>
            </a:extLst>
          </p:cNvPr>
          <p:cNvGraphicFramePr>
            <a:graphicFrameLocks noGrp="1"/>
          </p:cNvGraphicFramePr>
          <p:nvPr>
            <p:extLst/>
          </p:nvPr>
        </p:nvGraphicFramePr>
        <p:xfrm>
          <a:off x="84759" y="139149"/>
          <a:ext cx="12107242" cy="6534150"/>
        </p:xfrm>
        <a:graphic>
          <a:graphicData uri="http://schemas.openxmlformats.org/drawingml/2006/table">
            <a:tbl>
              <a:tblPr>
                <a:tableStyleId>{5C22544A-7EE6-4342-B048-85BDC9FD1C3A}</a:tableStyleId>
              </a:tblPr>
              <a:tblGrid>
                <a:gridCol w="1076200">
                  <a:extLst>
                    <a:ext uri="{9D8B030D-6E8A-4147-A177-3AD203B41FA5}">
                      <a16:colId xmlns:a16="http://schemas.microsoft.com/office/drawing/2014/main" val="1078899355"/>
                    </a:ext>
                  </a:extLst>
                </a:gridCol>
                <a:gridCol w="4156476">
                  <a:extLst>
                    <a:ext uri="{9D8B030D-6E8A-4147-A177-3AD203B41FA5}">
                      <a16:colId xmlns:a16="http://schemas.microsoft.com/office/drawing/2014/main" val="2070339470"/>
                    </a:ext>
                  </a:extLst>
                </a:gridCol>
                <a:gridCol w="2146852">
                  <a:extLst>
                    <a:ext uri="{9D8B030D-6E8A-4147-A177-3AD203B41FA5}">
                      <a16:colId xmlns:a16="http://schemas.microsoft.com/office/drawing/2014/main" val="4096819222"/>
                    </a:ext>
                  </a:extLst>
                </a:gridCol>
                <a:gridCol w="1868556">
                  <a:extLst>
                    <a:ext uri="{9D8B030D-6E8A-4147-A177-3AD203B41FA5}">
                      <a16:colId xmlns:a16="http://schemas.microsoft.com/office/drawing/2014/main" val="3786187121"/>
                    </a:ext>
                  </a:extLst>
                </a:gridCol>
                <a:gridCol w="1659835">
                  <a:extLst>
                    <a:ext uri="{9D8B030D-6E8A-4147-A177-3AD203B41FA5}">
                      <a16:colId xmlns:a16="http://schemas.microsoft.com/office/drawing/2014/main" val="2309502656"/>
                    </a:ext>
                  </a:extLst>
                </a:gridCol>
                <a:gridCol w="1199323">
                  <a:extLst>
                    <a:ext uri="{9D8B030D-6E8A-4147-A177-3AD203B41FA5}">
                      <a16:colId xmlns:a16="http://schemas.microsoft.com/office/drawing/2014/main" val="971697952"/>
                    </a:ext>
                  </a:extLst>
                </a:gridCol>
              </a:tblGrid>
              <a:tr h="82296">
                <a:tc gridSpan="2">
                  <a:txBody>
                    <a:bodyPr/>
                    <a:lstStyle/>
                    <a:p>
                      <a:pPr algn="l" fontAlgn="b"/>
                      <a:r>
                        <a:rPr lang="en-US" sz="2000" b="1" u="none" strike="noStrike" dirty="0">
                          <a:solidFill>
                            <a:schemeClr val="tx1"/>
                          </a:solidFill>
                          <a:effectLst/>
                          <a:latin typeface="Times New Roman" panose="02020603050405020304" pitchFamily="18" charset="0"/>
                          <a:cs typeface="Times New Roman" panose="02020603050405020304" pitchFamily="18" charset="0"/>
                        </a:rPr>
                        <a:t>Indicators</a:t>
                      </a:r>
                      <a:endParaRPr lang="en-US" sz="20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2000" b="1" u="none" strike="noStrike" dirty="0">
                          <a:solidFill>
                            <a:schemeClr val="tx1"/>
                          </a:solidFill>
                          <a:effectLst/>
                          <a:latin typeface="Times New Roman" panose="02020603050405020304" pitchFamily="18" charset="0"/>
                          <a:cs typeface="Times New Roman" panose="02020603050405020304" pitchFamily="18" charset="0"/>
                        </a:rPr>
                        <a:t>Negative (275)</a:t>
                      </a:r>
                      <a:endParaRPr lang="en-US" sz="20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1" u="none" strike="noStrike" dirty="0">
                          <a:solidFill>
                            <a:schemeClr val="tx1"/>
                          </a:solidFill>
                          <a:effectLst/>
                          <a:latin typeface="Times New Roman" panose="02020603050405020304" pitchFamily="18" charset="0"/>
                          <a:cs typeface="Times New Roman" panose="02020603050405020304" pitchFamily="18" charset="0"/>
                        </a:rPr>
                        <a:t>Positive (275)</a:t>
                      </a:r>
                      <a:endParaRPr lang="en-US" sz="20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1" u="none" strike="noStrike" dirty="0">
                          <a:solidFill>
                            <a:schemeClr val="tx1"/>
                          </a:solidFill>
                          <a:effectLst/>
                          <a:latin typeface="Times New Roman" panose="02020603050405020304" pitchFamily="18" charset="0"/>
                          <a:cs typeface="Times New Roman" panose="02020603050405020304" pitchFamily="18" charset="0"/>
                        </a:rPr>
                        <a:t>All ( 550)</a:t>
                      </a:r>
                      <a:endParaRPr lang="en-US" sz="20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1" u="none" strike="noStrike" dirty="0">
                          <a:solidFill>
                            <a:schemeClr val="tx1"/>
                          </a:solidFill>
                          <a:effectLst/>
                          <a:latin typeface="Times New Roman" panose="02020603050405020304" pitchFamily="18" charset="0"/>
                          <a:cs typeface="Times New Roman" panose="02020603050405020304" pitchFamily="18" charset="0"/>
                        </a:rPr>
                        <a:t>p-value</a:t>
                      </a:r>
                      <a:endParaRPr lang="en-US" sz="20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128534"/>
                  </a:ext>
                </a:extLst>
              </a:tr>
              <a:tr h="82296">
                <a:tc gridSpan="2">
                  <a:txBody>
                    <a:bodyPr/>
                    <a:lstStyle/>
                    <a:p>
                      <a:pPr algn="l"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Did not wear mask</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99 (36.0)</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188 (68.4)</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287 (52.2)</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7580465"/>
                  </a:ext>
                </a:extLst>
              </a:tr>
              <a:tr h="82296">
                <a:tc gridSpan="2">
                  <a:txBody>
                    <a:bodyPr/>
                    <a:lstStyle/>
                    <a:p>
                      <a:pPr algn="l"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Did not maintain social distance</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86 (31.3)</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162 (58.9)</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248 (45.1)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14931373"/>
                  </a:ext>
                </a:extLst>
              </a:tr>
              <a:tr h="82296">
                <a:tc gridSpan="2">
                  <a:txBody>
                    <a:bodyPr/>
                    <a:lstStyle/>
                    <a:p>
                      <a:pPr algn="l"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Female sex</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130 (47.3)</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149 (54.2)</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279 (50.7)</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0.105</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9147604"/>
                  </a:ext>
                </a:extLst>
              </a:tr>
              <a:tr h="82296">
                <a:tc gridSpan="2">
                  <a:txBody>
                    <a:bodyPr/>
                    <a:lstStyle/>
                    <a:p>
                      <a:pPr algn="l"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Age in year (</a:t>
                      </a:r>
                      <a:r>
                        <a:rPr lang="en-US" sz="2000" u="none" strike="noStrike" dirty="0" err="1">
                          <a:solidFill>
                            <a:schemeClr val="bg1"/>
                          </a:solidFill>
                          <a:effectLst/>
                          <a:latin typeface="Times New Roman" panose="02020603050405020304" pitchFamily="18" charset="0"/>
                          <a:cs typeface="Times New Roman" panose="02020603050405020304" pitchFamily="18" charset="0"/>
                        </a:rPr>
                        <a:t>Mean±SD</a:t>
                      </a:r>
                      <a:r>
                        <a:rPr lang="en-US" sz="2000" u="none" strike="noStrike" dirty="0">
                          <a:solidFill>
                            <a:schemeClr val="bg1"/>
                          </a:solidFill>
                          <a:effectLst/>
                          <a:latin typeface="Times New Roman" panose="02020603050405020304" pitchFamily="18" charset="0"/>
                          <a:cs typeface="Times New Roman" panose="02020603050405020304" pitchFamily="18" charset="0"/>
                        </a:rPr>
                        <a:t>)</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50.1±0.72</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50.9±0.73</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50.5±0.51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0.441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4385591"/>
                  </a:ext>
                </a:extLst>
              </a:tr>
              <a:tr h="82296">
                <a:tc gridSpan="2">
                  <a:txBody>
                    <a:bodyPr/>
                    <a:lstStyle/>
                    <a:p>
                      <a:pPr algn="l"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Occupation</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2846989"/>
                  </a:ext>
                </a:extLst>
              </a:tr>
              <a:tr h="82296">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Farmer</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114 (41.5)</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55 (20.0)</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chemeClr val="bg1"/>
                          </a:solidFill>
                          <a:effectLst/>
                          <a:latin typeface="Times New Roman" panose="02020603050405020304" pitchFamily="18" charset="0"/>
                          <a:cs typeface="Times New Roman" panose="02020603050405020304" pitchFamily="18" charset="0"/>
                        </a:rPr>
                        <a:t>169 (30.7)</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3313422"/>
                  </a:ext>
                </a:extLst>
              </a:tr>
              <a:tr h="82296">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Business</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130 (47.3)</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111 (40.4)</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chemeClr val="bg1"/>
                          </a:solidFill>
                          <a:effectLst/>
                          <a:latin typeface="Times New Roman" panose="02020603050405020304" pitchFamily="18" charset="0"/>
                          <a:cs typeface="Times New Roman" panose="02020603050405020304" pitchFamily="18" charset="0"/>
                        </a:rPr>
                        <a:t>241 (43.8)</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15075505"/>
                  </a:ext>
                </a:extLst>
              </a:tr>
              <a:tr h="82296">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Service</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31 (11.3)</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109 (39.6)</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chemeClr val="bg1"/>
                          </a:solidFill>
                          <a:effectLst/>
                          <a:latin typeface="Times New Roman" panose="02020603050405020304" pitchFamily="18" charset="0"/>
                          <a:cs typeface="Times New Roman" panose="02020603050405020304" pitchFamily="18" charset="0"/>
                        </a:rPr>
                        <a:t>140 (25.5)</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84419088"/>
                  </a:ext>
                </a:extLst>
              </a:tr>
              <a:tr h="82296">
                <a:tc gridSpan="2">
                  <a:txBody>
                    <a:bodyPr/>
                    <a:lstStyle/>
                    <a:p>
                      <a:pPr algn="l"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Education</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4942211"/>
                  </a:ext>
                </a:extLst>
              </a:tr>
              <a:tr h="82296">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No education</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75 (27.3)</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30 (10.9)</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chemeClr val="bg1"/>
                          </a:solidFill>
                          <a:effectLst/>
                          <a:latin typeface="Times New Roman" panose="02020603050405020304" pitchFamily="18" charset="0"/>
                          <a:cs typeface="Times New Roman" panose="02020603050405020304" pitchFamily="18" charset="0"/>
                        </a:rPr>
                        <a:t>105 (19.1)</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8348937"/>
                  </a:ext>
                </a:extLst>
              </a:tr>
              <a:tr h="82296">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Primary complete</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126 (45.8)</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86 (31.3)</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chemeClr val="bg1"/>
                          </a:solidFill>
                          <a:effectLst/>
                          <a:latin typeface="Times New Roman" panose="02020603050405020304" pitchFamily="18" charset="0"/>
                          <a:cs typeface="Times New Roman" panose="02020603050405020304" pitchFamily="18" charset="0"/>
                        </a:rPr>
                        <a:t>212 (38.5)</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87503693"/>
                  </a:ext>
                </a:extLst>
              </a:tr>
              <a:tr h="82296">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Secondary complete</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64 (23.3)</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111 (40.4)</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chemeClr val="bg1"/>
                          </a:solidFill>
                          <a:effectLst/>
                          <a:latin typeface="Times New Roman" panose="02020603050405020304" pitchFamily="18" charset="0"/>
                          <a:cs typeface="Times New Roman" panose="02020603050405020304" pitchFamily="18" charset="0"/>
                        </a:rPr>
                        <a:t>175 (31.8)</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7415632"/>
                  </a:ext>
                </a:extLst>
              </a:tr>
              <a:tr h="82296">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Higher</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10 (3.6)</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48 (17.5)</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58 (10.5)</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38644403"/>
                  </a:ext>
                </a:extLst>
              </a:tr>
              <a:tr h="82296">
                <a:tc gridSpan="2">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SES</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036599"/>
                  </a:ext>
                </a:extLst>
              </a:tr>
              <a:tr h="82296">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Poor</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88 (32)</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37 (13.5)</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125 (22.7)</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94555906"/>
                  </a:ext>
                </a:extLst>
              </a:tr>
              <a:tr h="82296">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Middle</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133 (48.4)</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120 (43.6)</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253 (46)</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0758708"/>
                  </a:ext>
                </a:extLst>
              </a:tr>
              <a:tr h="82296">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Rich</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54 (19.6)</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118 (42.9)</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172 (31.3)</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576263"/>
                  </a:ext>
                </a:extLst>
              </a:tr>
              <a:tr h="82296">
                <a:tc gridSpan="2">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Washed their hand</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137 (49.8)</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175 (63.6)</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312 (56.7)</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0.001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2713753"/>
                  </a:ext>
                </a:extLst>
              </a:tr>
              <a:tr h="82296">
                <a:tc gridSpan="2">
                  <a:txBody>
                    <a:bodyPr/>
                    <a:lstStyle/>
                    <a:p>
                      <a:pPr algn="l" fontAlgn="b"/>
                      <a:r>
                        <a:rPr lang="en-US" sz="2000" u="none" strike="noStrike">
                          <a:solidFill>
                            <a:schemeClr val="bg1"/>
                          </a:solidFill>
                          <a:effectLst/>
                          <a:latin typeface="Times New Roman" panose="02020603050405020304" pitchFamily="18" charset="0"/>
                          <a:cs typeface="Times New Roman" panose="02020603050405020304" pitchFamily="18" charset="0"/>
                        </a:rPr>
                        <a:t>Body weight in kg</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73.1±0.42</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61.5±0.59</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67.3±0.44</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0.441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2810094"/>
                  </a:ext>
                </a:extLst>
              </a:tr>
              <a:tr h="82296">
                <a:tc gridSpan="2">
                  <a:txBody>
                    <a:bodyPr/>
                    <a:lstStyle/>
                    <a:p>
                      <a:pPr algn="l"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Monthly income in thousand Taka (Median, IQR)</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61 (57, 67)</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60 (57, 66)</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a:solidFill>
                            <a:schemeClr val="bg1"/>
                          </a:solidFill>
                          <a:effectLst/>
                          <a:latin typeface="Times New Roman" panose="02020603050405020304" pitchFamily="18" charset="0"/>
                          <a:cs typeface="Times New Roman" panose="02020603050405020304" pitchFamily="18" charset="0"/>
                        </a:rPr>
                        <a:t>61 (57, 67)</a:t>
                      </a:r>
                      <a:endParaRPr lang="en-US" sz="20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0.681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847238"/>
                  </a:ext>
                </a:extLst>
              </a:tr>
            </a:tbl>
          </a:graphicData>
        </a:graphic>
      </p:graphicFrame>
    </p:spTree>
    <p:extLst>
      <p:ext uri="{BB962C8B-B14F-4D97-AF65-F5344CB8AC3E}">
        <p14:creationId xmlns:p14="http://schemas.microsoft.com/office/powerpoint/2010/main" val="21879731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FF280026-8EB2-470C-86B7-D3B85164F831}"/>
              </a:ext>
            </a:extLst>
          </p:cNvPr>
          <p:cNvGraphicFramePr/>
          <p:nvPr>
            <p:extLst/>
          </p:nvPr>
        </p:nvGraphicFramePr>
        <p:xfrm>
          <a:off x="218661" y="129209"/>
          <a:ext cx="11767930" cy="642067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931786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6EB85D0-E59B-47FB-B819-832D4DC4F78C}"/>
              </a:ext>
            </a:extLst>
          </p:cNvPr>
          <p:cNvGrpSpPr/>
          <p:nvPr/>
        </p:nvGrpSpPr>
        <p:grpSpPr>
          <a:xfrm>
            <a:off x="6513213" y="2756478"/>
            <a:ext cx="1309511" cy="1143174"/>
            <a:chOff x="8741662" y="2285826"/>
            <a:chExt cx="1309511" cy="1143174"/>
          </a:xfrm>
        </p:grpSpPr>
        <p:pic>
          <p:nvPicPr>
            <p:cNvPr id="9" name="Picture 8" descr="1811485141599778122-512.png">
              <a:extLst>
                <a:ext uri="{FF2B5EF4-FFF2-40B4-BE49-F238E27FC236}">
                  <a16:creationId xmlns:a16="http://schemas.microsoft.com/office/drawing/2014/main" id="{8FFBC9DC-CEB2-4673-A980-3799B09B1807}"/>
                </a:ext>
              </a:extLst>
            </p:cNvPr>
            <p:cNvPicPr>
              <a:picLocks noChangeAspect="1"/>
            </p:cNvPicPr>
            <p:nvPr/>
          </p:nvPicPr>
          <p:blipFill>
            <a:blip r:embed="rId2" cstate="print"/>
            <a:stretch>
              <a:fillRect/>
            </a:stretch>
          </p:blipFill>
          <p:spPr>
            <a:xfrm>
              <a:off x="8907317" y="2399597"/>
              <a:ext cx="990600" cy="851187"/>
            </a:xfrm>
            <a:prstGeom prst="rect">
              <a:avLst/>
            </a:prstGeom>
          </p:spPr>
        </p:pic>
        <p:sp>
          <p:nvSpPr>
            <p:cNvPr id="12" name="Oval 11">
              <a:extLst>
                <a:ext uri="{FF2B5EF4-FFF2-40B4-BE49-F238E27FC236}">
                  <a16:creationId xmlns:a16="http://schemas.microsoft.com/office/drawing/2014/main" id="{6BCF75FB-F99A-40EA-B6FE-13711AB241C7}"/>
                </a:ext>
              </a:extLst>
            </p:cNvPr>
            <p:cNvSpPr/>
            <p:nvPr/>
          </p:nvSpPr>
          <p:spPr>
            <a:xfrm>
              <a:off x="8741662" y="2285826"/>
              <a:ext cx="1309511" cy="11431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8D83BCC-62B9-42AB-9AE9-BE701CB9EC46}"/>
              </a:ext>
            </a:extLst>
          </p:cNvPr>
          <p:cNvGrpSpPr/>
          <p:nvPr/>
        </p:nvGrpSpPr>
        <p:grpSpPr>
          <a:xfrm>
            <a:off x="1612404" y="2870249"/>
            <a:ext cx="1309511" cy="1143174"/>
            <a:chOff x="1639327" y="1872347"/>
            <a:chExt cx="1309511" cy="1143174"/>
          </a:xfrm>
        </p:grpSpPr>
        <p:pic>
          <p:nvPicPr>
            <p:cNvPr id="10" name="Picture 9">
              <a:extLst>
                <a:ext uri="{FF2B5EF4-FFF2-40B4-BE49-F238E27FC236}">
                  <a16:creationId xmlns:a16="http://schemas.microsoft.com/office/drawing/2014/main" id="{810148DB-430A-42DC-8342-9FA525B320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276" t="24643" r="49808" b="15330"/>
            <a:stretch/>
          </p:blipFill>
          <p:spPr>
            <a:xfrm>
              <a:off x="1871941" y="1889394"/>
              <a:ext cx="978310" cy="1022771"/>
            </a:xfrm>
            <a:prstGeom prst="rect">
              <a:avLst/>
            </a:prstGeom>
            <a:ln>
              <a:noFill/>
            </a:ln>
          </p:spPr>
        </p:pic>
        <p:sp>
          <p:nvSpPr>
            <p:cNvPr id="14" name="Oval 13">
              <a:extLst>
                <a:ext uri="{FF2B5EF4-FFF2-40B4-BE49-F238E27FC236}">
                  <a16:creationId xmlns:a16="http://schemas.microsoft.com/office/drawing/2014/main" id="{1F3109DC-1A6D-4818-AC31-55E1C336CA54}"/>
                </a:ext>
              </a:extLst>
            </p:cNvPr>
            <p:cNvSpPr/>
            <p:nvPr/>
          </p:nvSpPr>
          <p:spPr>
            <a:xfrm>
              <a:off x="1639327" y="1872347"/>
              <a:ext cx="1309511" cy="1143174"/>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7ADC4906-D4C3-4A79-935C-B51EB0CACBBA}"/>
              </a:ext>
            </a:extLst>
          </p:cNvPr>
          <p:cNvGrpSpPr/>
          <p:nvPr/>
        </p:nvGrpSpPr>
        <p:grpSpPr>
          <a:xfrm>
            <a:off x="1612404" y="5345500"/>
            <a:ext cx="1127897" cy="851187"/>
            <a:chOff x="262753" y="2935811"/>
            <a:chExt cx="720206" cy="662940"/>
          </a:xfrm>
        </p:grpSpPr>
        <p:pic>
          <p:nvPicPr>
            <p:cNvPr id="18" name="Picture 4" descr="Resources And Useful Links – Changemakers">
              <a:extLst>
                <a:ext uri="{FF2B5EF4-FFF2-40B4-BE49-F238E27FC236}">
                  <a16:creationId xmlns:a16="http://schemas.microsoft.com/office/drawing/2014/main" id="{A53D0B61-6E8D-4DF5-B49E-FDDBC2A71C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897" y="2983013"/>
              <a:ext cx="604443" cy="604443"/>
            </a:xfrm>
            <a:prstGeom prst="rect">
              <a:avLst/>
            </a:prstGeom>
            <a:noFill/>
            <a:extLst>
              <a:ext uri="{909E8E84-426E-40DD-AFC4-6F175D3DCCD1}">
                <a14:hiddenFill xmlns:a14="http://schemas.microsoft.com/office/drawing/2010/main">
                  <a:solidFill>
                    <a:srgbClr val="FFFFFF"/>
                  </a:solidFill>
                </a14:hiddenFill>
              </a:ext>
            </a:extLst>
          </p:spPr>
        </p:pic>
        <p:sp>
          <p:nvSpPr>
            <p:cNvPr id="19" name="Rounded Rectangle 33">
              <a:extLst>
                <a:ext uri="{FF2B5EF4-FFF2-40B4-BE49-F238E27FC236}">
                  <a16:creationId xmlns:a16="http://schemas.microsoft.com/office/drawing/2014/main" id="{F7AAB1E9-AADD-4289-8486-007E8380B651}"/>
                </a:ext>
              </a:extLst>
            </p:cNvPr>
            <p:cNvSpPr/>
            <p:nvPr/>
          </p:nvSpPr>
          <p:spPr>
            <a:xfrm>
              <a:off x="262753" y="2935811"/>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cxnSp>
        <p:nvCxnSpPr>
          <p:cNvPr id="21" name="Straight Arrow Connector 20">
            <a:extLst>
              <a:ext uri="{FF2B5EF4-FFF2-40B4-BE49-F238E27FC236}">
                <a16:creationId xmlns:a16="http://schemas.microsoft.com/office/drawing/2014/main" id="{1B5FFA6A-1506-4F8B-AEAC-56A0EA81CE40}"/>
              </a:ext>
            </a:extLst>
          </p:cNvPr>
          <p:cNvCxnSpPr>
            <a:cxnSpLocks/>
            <a:stCxn id="19" idx="0"/>
            <a:endCxn id="14" idx="4"/>
          </p:cNvCxnSpPr>
          <p:nvPr/>
        </p:nvCxnSpPr>
        <p:spPr>
          <a:xfrm flipV="1">
            <a:off x="2176353" y="4013423"/>
            <a:ext cx="90807" cy="133207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E487FC82-42AD-4F96-97AB-7F1209FEC870}"/>
              </a:ext>
            </a:extLst>
          </p:cNvPr>
          <p:cNvGrpSpPr/>
          <p:nvPr/>
        </p:nvGrpSpPr>
        <p:grpSpPr>
          <a:xfrm>
            <a:off x="1746026" y="686985"/>
            <a:ext cx="1127897" cy="851187"/>
            <a:chOff x="359897" y="4145486"/>
            <a:chExt cx="720206" cy="662940"/>
          </a:xfrm>
        </p:grpSpPr>
        <p:pic>
          <p:nvPicPr>
            <p:cNvPr id="23" name="Picture 6" descr="Book Education Logo Png, Transparent Png - kindpng">
              <a:extLst>
                <a:ext uri="{FF2B5EF4-FFF2-40B4-BE49-F238E27FC236}">
                  <a16:creationId xmlns:a16="http://schemas.microsoft.com/office/drawing/2014/main" id="{BF366E25-06A1-4A31-9F48-F4F8CEECF3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33" t="6606" r="19127" b="22558"/>
            <a:stretch/>
          </p:blipFill>
          <p:spPr bwMode="auto">
            <a:xfrm>
              <a:off x="426612" y="4145486"/>
              <a:ext cx="622903" cy="619238"/>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34">
              <a:extLst>
                <a:ext uri="{FF2B5EF4-FFF2-40B4-BE49-F238E27FC236}">
                  <a16:creationId xmlns:a16="http://schemas.microsoft.com/office/drawing/2014/main" id="{07DEEBA8-8ACE-4C1A-9AB1-721EA79AC88A}"/>
                </a:ext>
              </a:extLst>
            </p:cNvPr>
            <p:cNvSpPr/>
            <p:nvPr/>
          </p:nvSpPr>
          <p:spPr>
            <a:xfrm>
              <a:off x="359897" y="4145486"/>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cxnSp>
        <p:nvCxnSpPr>
          <p:cNvPr id="26" name="Straight Arrow Connector 25">
            <a:extLst>
              <a:ext uri="{FF2B5EF4-FFF2-40B4-BE49-F238E27FC236}">
                <a16:creationId xmlns:a16="http://schemas.microsoft.com/office/drawing/2014/main" id="{66829F1D-DEDA-4232-AEB0-3BBB15B2C0EC}"/>
              </a:ext>
            </a:extLst>
          </p:cNvPr>
          <p:cNvCxnSpPr>
            <a:cxnSpLocks/>
            <a:stCxn id="24" idx="2"/>
            <a:endCxn id="14" idx="0"/>
          </p:cNvCxnSpPr>
          <p:nvPr/>
        </p:nvCxnSpPr>
        <p:spPr>
          <a:xfrm flipH="1">
            <a:off x="2267160" y="1538172"/>
            <a:ext cx="42815" cy="133207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51252853-3EF4-429D-8E7F-58BA9F42E3E9}"/>
              </a:ext>
            </a:extLst>
          </p:cNvPr>
          <p:cNvGrpSpPr/>
          <p:nvPr/>
        </p:nvGrpSpPr>
        <p:grpSpPr>
          <a:xfrm>
            <a:off x="4789937" y="169041"/>
            <a:ext cx="1127897" cy="851187"/>
            <a:chOff x="359897" y="5136086"/>
            <a:chExt cx="720206" cy="662940"/>
          </a:xfrm>
        </p:grpSpPr>
        <p:sp>
          <p:nvSpPr>
            <p:cNvPr id="28" name="Rounded Rectangle 35">
              <a:extLst>
                <a:ext uri="{FF2B5EF4-FFF2-40B4-BE49-F238E27FC236}">
                  <a16:creationId xmlns:a16="http://schemas.microsoft.com/office/drawing/2014/main" id="{C018EDCC-F79C-4D26-827C-4290BBB530F5}"/>
                </a:ext>
              </a:extLst>
            </p:cNvPr>
            <p:cNvSpPr/>
            <p:nvPr/>
          </p:nvSpPr>
          <p:spPr>
            <a:xfrm>
              <a:off x="359897" y="5136086"/>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29" name="Picture 28">
              <a:extLst>
                <a:ext uri="{FF2B5EF4-FFF2-40B4-BE49-F238E27FC236}">
                  <a16:creationId xmlns:a16="http://schemas.microsoft.com/office/drawing/2014/main" id="{4F985898-9366-4CC7-9E6B-373F24DCAD82}"/>
                </a:ext>
              </a:extLst>
            </p:cNvPr>
            <p:cNvPicPr>
              <a:picLocks noChangeAspect="1"/>
            </p:cNvPicPr>
            <p:nvPr/>
          </p:nvPicPr>
          <p:blipFill rotWithShape="1">
            <a:blip r:embed="rId6">
              <a:extLst>
                <a:ext uri="{28A0092B-C50C-407E-A947-70E740481C1C}">
                  <a14:useLocalDpi xmlns:a14="http://schemas.microsoft.com/office/drawing/2010/main" val="0"/>
                </a:ext>
              </a:extLst>
            </a:blip>
            <a:srcRect l="22504" t="5832" r="24780" b="4176"/>
            <a:stretch/>
          </p:blipFill>
          <p:spPr>
            <a:xfrm>
              <a:off x="380684" y="5238751"/>
              <a:ext cx="583656" cy="433252"/>
            </a:xfrm>
            <a:prstGeom prst="rect">
              <a:avLst/>
            </a:prstGeom>
          </p:spPr>
        </p:pic>
      </p:grpSp>
      <p:grpSp>
        <p:nvGrpSpPr>
          <p:cNvPr id="35" name="Group 34">
            <a:extLst>
              <a:ext uri="{FF2B5EF4-FFF2-40B4-BE49-F238E27FC236}">
                <a16:creationId xmlns:a16="http://schemas.microsoft.com/office/drawing/2014/main" id="{7EFB56FD-B487-445B-95EB-A3AA86D1B00E}"/>
              </a:ext>
            </a:extLst>
          </p:cNvPr>
          <p:cNvGrpSpPr/>
          <p:nvPr/>
        </p:nvGrpSpPr>
        <p:grpSpPr>
          <a:xfrm>
            <a:off x="4789936" y="5837772"/>
            <a:ext cx="1127897" cy="851187"/>
            <a:chOff x="262753" y="1862955"/>
            <a:chExt cx="720206" cy="662940"/>
          </a:xfrm>
        </p:grpSpPr>
        <p:sp>
          <p:nvSpPr>
            <p:cNvPr id="36" name="Rounded Rectangle 32">
              <a:extLst>
                <a:ext uri="{FF2B5EF4-FFF2-40B4-BE49-F238E27FC236}">
                  <a16:creationId xmlns:a16="http://schemas.microsoft.com/office/drawing/2014/main" id="{337419D7-FBD2-464F-9B7C-754FD44518DE}"/>
                </a:ext>
              </a:extLst>
            </p:cNvPr>
            <p:cNvSpPr/>
            <p:nvPr/>
          </p:nvSpPr>
          <p:spPr>
            <a:xfrm>
              <a:off x="262753" y="1862955"/>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37" name="Picture 36">
              <a:extLst>
                <a:ext uri="{FF2B5EF4-FFF2-40B4-BE49-F238E27FC236}">
                  <a16:creationId xmlns:a16="http://schemas.microsoft.com/office/drawing/2014/main" id="{C6CFA85A-CC89-4EAA-93FF-040C5C0E2FE1}"/>
                </a:ext>
              </a:extLst>
            </p:cNvPr>
            <p:cNvPicPr>
              <a:picLocks noChangeAspect="1"/>
            </p:cNvPicPr>
            <p:nvPr/>
          </p:nvPicPr>
          <p:blipFill>
            <a:blip r:embed="rId7">
              <a:biLevel thresh="75000"/>
            </a:blip>
            <a:stretch>
              <a:fillRect/>
            </a:stretch>
          </p:blipFill>
          <p:spPr>
            <a:xfrm>
              <a:off x="426612" y="1926328"/>
              <a:ext cx="422228" cy="421189"/>
            </a:xfrm>
            <a:prstGeom prst="rect">
              <a:avLst/>
            </a:prstGeom>
          </p:spPr>
        </p:pic>
      </p:grpSp>
      <p:cxnSp>
        <p:nvCxnSpPr>
          <p:cNvPr id="39" name="Straight Arrow Connector 38">
            <a:extLst>
              <a:ext uri="{FF2B5EF4-FFF2-40B4-BE49-F238E27FC236}">
                <a16:creationId xmlns:a16="http://schemas.microsoft.com/office/drawing/2014/main" id="{FF7A6BA7-7964-4863-AD83-4DC6BBDE89EF}"/>
              </a:ext>
            </a:extLst>
          </p:cNvPr>
          <p:cNvCxnSpPr>
            <a:stCxn id="28" idx="2"/>
            <a:endCxn id="14" idx="7"/>
          </p:cNvCxnSpPr>
          <p:nvPr/>
        </p:nvCxnSpPr>
        <p:spPr>
          <a:xfrm flipH="1">
            <a:off x="2730142" y="1020228"/>
            <a:ext cx="2623744" cy="201743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34AB880-DD91-48B5-83F1-57E8212D6F6E}"/>
              </a:ext>
            </a:extLst>
          </p:cNvPr>
          <p:cNvCxnSpPr>
            <a:cxnSpLocks/>
            <a:stCxn id="36" idx="0"/>
            <a:endCxn id="14" idx="5"/>
          </p:cNvCxnSpPr>
          <p:nvPr/>
        </p:nvCxnSpPr>
        <p:spPr>
          <a:xfrm flipH="1" flipV="1">
            <a:off x="2730142" y="3846009"/>
            <a:ext cx="2623743" cy="199176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02E1A02F-BAF1-4CE4-89A8-322AB1C9FDCC}"/>
              </a:ext>
            </a:extLst>
          </p:cNvPr>
          <p:cNvGrpSpPr/>
          <p:nvPr/>
        </p:nvGrpSpPr>
        <p:grpSpPr>
          <a:xfrm>
            <a:off x="8834934" y="5547398"/>
            <a:ext cx="1127897" cy="851187"/>
            <a:chOff x="1491478" y="2924516"/>
            <a:chExt cx="720206" cy="662940"/>
          </a:xfrm>
        </p:grpSpPr>
        <p:sp>
          <p:nvSpPr>
            <p:cNvPr id="49" name="Rounded Rectangle 28">
              <a:extLst>
                <a:ext uri="{FF2B5EF4-FFF2-40B4-BE49-F238E27FC236}">
                  <a16:creationId xmlns:a16="http://schemas.microsoft.com/office/drawing/2014/main" id="{A5A2B383-B286-4290-9AAC-0CADA187A3EE}"/>
                </a:ext>
              </a:extLst>
            </p:cNvPr>
            <p:cNvSpPr/>
            <p:nvPr/>
          </p:nvSpPr>
          <p:spPr>
            <a:xfrm>
              <a:off x="1491478" y="2924516"/>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50" name="Picture 49">
              <a:extLst>
                <a:ext uri="{FF2B5EF4-FFF2-40B4-BE49-F238E27FC236}">
                  <a16:creationId xmlns:a16="http://schemas.microsoft.com/office/drawing/2014/main" id="{58EA966E-43AD-4C8E-9CAC-2A8A0D9E1205}"/>
                </a:ext>
              </a:extLst>
            </p:cNvPr>
            <p:cNvPicPr>
              <a:picLocks noChangeAspect="1"/>
            </p:cNvPicPr>
            <p:nvPr/>
          </p:nvPicPr>
          <p:blipFill rotWithShape="1">
            <a:blip r:embed="rId8">
              <a:extLst>
                <a:ext uri="{28A0092B-C50C-407E-A947-70E740481C1C}">
                  <a14:useLocalDpi xmlns:a14="http://schemas.microsoft.com/office/drawing/2010/main" val="0"/>
                </a:ext>
              </a:extLst>
            </a:blip>
            <a:srcRect l="37799" r="36196"/>
            <a:stretch/>
          </p:blipFill>
          <p:spPr>
            <a:xfrm>
              <a:off x="1603541" y="3001634"/>
              <a:ext cx="453248" cy="436892"/>
            </a:xfrm>
            <a:prstGeom prst="rect">
              <a:avLst/>
            </a:prstGeom>
          </p:spPr>
        </p:pic>
      </p:grpSp>
      <p:grpSp>
        <p:nvGrpSpPr>
          <p:cNvPr id="51" name="Group 50">
            <a:extLst>
              <a:ext uri="{FF2B5EF4-FFF2-40B4-BE49-F238E27FC236}">
                <a16:creationId xmlns:a16="http://schemas.microsoft.com/office/drawing/2014/main" id="{7B0DAE3F-075B-4D2F-A9E7-14C5A6858680}"/>
              </a:ext>
            </a:extLst>
          </p:cNvPr>
          <p:cNvGrpSpPr/>
          <p:nvPr/>
        </p:nvGrpSpPr>
        <p:grpSpPr>
          <a:xfrm>
            <a:off x="8742387" y="277611"/>
            <a:ext cx="1220444" cy="901363"/>
            <a:chOff x="203658" y="748530"/>
            <a:chExt cx="779301" cy="702019"/>
          </a:xfrm>
        </p:grpSpPr>
        <p:pic>
          <p:nvPicPr>
            <p:cNvPr id="52" name="Picture 51">
              <a:extLst>
                <a:ext uri="{FF2B5EF4-FFF2-40B4-BE49-F238E27FC236}">
                  <a16:creationId xmlns:a16="http://schemas.microsoft.com/office/drawing/2014/main" id="{C633E722-A13A-4A15-87F8-6E88E057D83C}"/>
                </a:ext>
              </a:extLst>
            </p:cNvPr>
            <p:cNvPicPr>
              <a:picLocks noChangeAspect="1"/>
            </p:cNvPicPr>
            <p:nvPr/>
          </p:nvPicPr>
          <p:blipFill rotWithShape="1">
            <a:blip r:embed="rId9">
              <a:extLst>
                <a:ext uri="{28A0092B-C50C-407E-A947-70E740481C1C}">
                  <a14:useLocalDpi xmlns:a14="http://schemas.microsoft.com/office/drawing/2010/main" val="0"/>
                </a:ext>
              </a:extLst>
            </a:blip>
            <a:srcRect t="15794" b="10873"/>
            <a:stretch/>
          </p:blipFill>
          <p:spPr>
            <a:xfrm>
              <a:off x="203658" y="748531"/>
              <a:ext cx="779301" cy="702018"/>
            </a:xfrm>
            <a:prstGeom prst="rect">
              <a:avLst/>
            </a:prstGeom>
          </p:spPr>
        </p:pic>
        <p:sp>
          <p:nvSpPr>
            <p:cNvPr id="53" name="Rounded Rectangle 31">
              <a:extLst>
                <a:ext uri="{FF2B5EF4-FFF2-40B4-BE49-F238E27FC236}">
                  <a16:creationId xmlns:a16="http://schemas.microsoft.com/office/drawing/2014/main" id="{8D08B3DD-ECA7-4987-85B6-8637C7D70E22}"/>
                </a:ext>
              </a:extLst>
            </p:cNvPr>
            <p:cNvSpPr/>
            <p:nvPr/>
          </p:nvSpPr>
          <p:spPr>
            <a:xfrm>
              <a:off x="262753" y="748530"/>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54" name="Group 53">
            <a:extLst>
              <a:ext uri="{FF2B5EF4-FFF2-40B4-BE49-F238E27FC236}">
                <a16:creationId xmlns:a16="http://schemas.microsoft.com/office/drawing/2014/main" id="{D2BE6239-7D3A-4F3B-B818-57F64EC6FE40}"/>
              </a:ext>
            </a:extLst>
          </p:cNvPr>
          <p:cNvGrpSpPr/>
          <p:nvPr/>
        </p:nvGrpSpPr>
        <p:grpSpPr>
          <a:xfrm>
            <a:off x="9392025" y="2818923"/>
            <a:ext cx="957080" cy="999641"/>
            <a:chOff x="1585606" y="600075"/>
            <a:chExt cx="1033768" cy="1038215"/>
          </a:xfrm>
        </p:grpSpPr>
        <p:pic>
          <p:nvPicPr>
            <p:cNvPr id="55" name="Picture 8" descr="Age Png - Age Group Icon Transparent PNG - 1421x999 - Free Download on  NicePNG">
              <a:extLst>
                <a:ext uri="{FF2B5EF4-FFF2-40B4-BE49-F238E27FC236}">
                  <a16:creationId xmlns:a16="http://schemas.microsoft.com/office/drawing/2014/main" id="{BABFA027-E064-413D-8674-A0AA511006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2294" y="600076"/>
              <a:ext cx="860386" cy="103821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Rounded Rectangle 43">
              <a:extLst>
                <a:ext uri="{FF2B5EF4-FFF2-40B4-BE49-F238E27FC236}">
                  <a16:creationId xmlns:a16="http://schemas.microsoft.com/office/drawing/2014/main" id="{B3780968-E597-4692-AAFF-A3B70D43BBFE}"/>
                </a:ext>
              </a:extLst>
            </p:cNvPr>
            <p:cNvSpPr/>
            <p:nvPr/>
          </p:nvSpPr>
          <p:spPr>
            <a:xfrm>
              <a:off x="1585606" y="600075"/>
              <a:ext cx="1033768" cy="999641"/>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cxnSp>
        <p:nvCxnSpPr>
          <p:cNvPr id="58" name="Straight Arrow Connector 57">
            <a:extLst>
              <a:ext uri="{FF2B5EF4-FFF2-40B4-BE49-F238E27FC236}">
                <a16:creationId xmlns:a16="http://schemas.microsoft.com/office/drawing/2014/main" id="{0F1FEAF8-931D-47E6-8621-98F23C81F559}"/>
              </a:ext>
            </a:extLst>
          </p:cNvPr>
          <p:cNvCxnSpPr>
            <a:cxnSpLocks/>
            <a:stCxn id="53" idx="2"/>
            <a:endCxn id="12" idx="7"/>
          </p:cNvCxnSpPr>
          <p:nvPr/>
        </p:nvCxnSpPr>
        <p:spPr>
          <a:xfrm flipH="1">
            <a:off x="7630951" y="1128798"/>
            <a:ext cx="1767932" cy="17950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D68C0E7-DDF8-486B-8942-9D7F87AFCC7F}"/>
              </a:ext>
            </a:extLst>
          </p:cNvPr>
          <p:cNvCxnSpPr>
            <a:stCxn id="49" idx="0"/>
            <a:endCxn id="12" idx="5"/>
          </p:cNvCxnSpPr>
          <p:nvPr/>
        </p:nvCxnSpPr>
        <p:spPr>
          <a:xfrm flipH="1" flipV="1">
            <a:off x="7630951" y="3732238"/>
            <a:ext cx="1767932" cy="18151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53FAB52-A6B1-414C-9240-8DC909779F6F}"/>
              </a:ext>
            </a:extLst>
          </p:cNvPr>
          <p:cNvCxnSpPr>
            <a:stCxn id="56" idx="1"/>
            <a:endCxn id="12" idx="6"/>
          </p:cNvCxnSpPr>
          <p:nvPr/>
        </p:nvCxnSpPr>
        <p:spPr>
          <a:xfrm flipH="1">
            <a:off x="7822724" y="3300173"/>
            <a:ext cx="1569301" cy="278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02B5884-D0D9-4979-A674-FA50DE0E9919}"/>
              </a:ext>
            </a:extLst>
          </p:cNvPr>
          <p:cNvCxnSpPr>
            <a:stCxn id="28" idx="2"/>
            <a:endCxn id="12" idx="1"/>
          </p:cNvCxnSpPr>
          <p:nvPr/>
        </p:nvCxnSpPr>
        <p:spPr>
          <a:xfrm>
            <a:off x="5353886" y="1020228"/>
            <a:ext cx="1351100" cy="1903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4F4B4A6-B985-4AE2-A369-4693EB89D4FE}"/>
              </a:ext>
            </a:extLst>
          </p:cNvPr>
          <p:cNvCxnSpPr>
            <a:stCxn id="24" idx="2"/>
            <a:endCxn id="12" idx="2"/>
          </p:cNvCxnSpPr>
          <p:nvPr/>
        </p:nvCxnSpPr>
        <p:spPr>
          <a:xfrm>
            <a:off x="2309975" y="1538172"/>
            <a:ext cx="4203238" cy="17898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9FFE623-12EC-4B2B-847A-55C5844FDF12}"/>
              </a:ext>
            </a:extLst>
          </p:cNvPr>
          <p:cNvCxnSpPr>
            <a:stCxn id="36" idx="0"/>
            <a:endCxn id="12" idx="3"/>
          </p:cNvCxnSpPr>
          <p:nvPr/>
        </p:nvCxnSpPr>
        <p:spPr>
          <a:xfrm flipV="1">
            <a:off x="5353885" y="3732238"/>
            <a:ext cx="1351101" cy="2105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B42AC55-2419-4CA4-AE9E-AA96F217113A}"/>
              </a:ext>
            </a:extLst>
          </p:cNvPr>
          <p:cNvCxnSpPr>
            <a:stCxn id="19" idx="0"/>
            <a:endCxn id="12" idx="2"/>
          </p:cNvCxnSpPr>
          <p:nvPr/>
        </p:nvCxnSpPr>
        <p:spPr>
          <a:xfrm flipV="1">
            <a:off x="2176353" y="3328065"/>
            <a:ext cx="4336860" cy="20174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6BBC97D-8E38-4ADA-825F-D3E770D7360E}"/>
              </a:ext>
            </a:extLst>
          </p:cNvPr>
          <p:cNvCxnSpPr>
            <a:stCxn id="14" idx="6"/>
            <a:endCxn id="12" idx="2"/>
          </p:cNvCxnSpPr>
          <p:nvPr/>
        </p:nvCxnSpPr>
        <p:spPr>
          <a:xfrm flipV="1">
            <a:off x="2921915" y="3328065"/>
            <a:ext cx="3591298" cy="1137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4137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206FC28-E374-44CE-B45F-2E3DEFFF7478}"/>
              </a:ext>
            </a:extLst>
          </p:cNvPr>
          <p:cNvGraphicFramePr>
            <a:graphicFrameLocks noGrp="1"/>
          </p:cNvGraphicFramePr>
          <p:nvPr>
            <p:extLst/>
          </p:nvPr>
        </p:nvGraphicFramePr>
        <p:xfrm>
          <a:off x="84759" y="139149"/>
          <a:ext cx="12107242" cy="6534150"/>
        </p:xfrm>
        <a:graphic>
          <a:graphicData uri="http://schemas.openxmlformats.org/drawingml/2006/table">
            <a:tbl>
              <a:tblPr>
                <a:tableStyleId>{5C22544A-7EE6-4342-B048-85BDC9FD1C3A}</a:tableStyleId>
              </a:tblPr>
              <a:tblGrid>
                <a:gridCol w="1076200">
                  <a:extLst>
                    <a:ext uri="{9D8B030D-6E8A-4147-A177-3AD203B41FA5}">
                      <a16:colId xmlns:a16="http://schemas.microsoft.com/office/drawing/2014/main" val="1078899355"/>
                    </a:ext>
                  </a:extLst>
                </a:gridCol>
                <a:gridCol w="4156476">
                  <a:extLst>
                    <a:ext uri="{9D8B030D-6E8A-4147-A177-3AD203B41FA5}">
                      <a16:colId xmlns:a16="http://schemas.microsoft.com/office/drawing/2014/main" val="2070339470"/>
                    </a:ext>
                  </a:extLst>
                </a:gridCol>
                <a:gridCol w="2146852">
                  <a:extLst>
                    <a:ext uri="{9D8B030D-6E8A-4147-A177-3AD203B41FA5}">
                      <a16:colId xmlns:a16="http://schemas.microsoft.com/office/drawing/2014/main" val="4096819222"/>
                    </a:ext>
                  </a:extLst>
                </a:gridCol>
                <a:gridCol w="1868556">
                  <a:extLst>
                    <a:ext uri="{9D8B030D-6E8A-4147-A177-3AD203B41FA5}">
                      <a16:colId xmlns:a16="http://schemas.microsoft.com/office/drawing/2014/main" val="3786187121"/>
                    </a:ext>
                  </a:extLst>
                </a:gridCol>
                <a:gridCol w="1659835">
                  <a:extLst>
                    <a:ext uri="{9D8B030D-6E8A-4147-A177-3AD203B41FA5}">
                      <a16:colId xmlns:a16="http://schemas.microsoft.com/office/drawing/2014/main" val="2309502656"/>
                    </a:ext>
                  </a:extLst>
                </a:gridCol>
                <a:gridCol w="1199323">
                  <a:extLst>
                    <a:ext uri="{9D8B030D-6E8A-4147-A177-3AD203B41FA5}">
                      <a16:colId xmlns:a16="http://schemas.microsoft.com/office/drawing/2014/main" val="971697952"/>
                    </a:ext>
                  </a:extLst>
                </a:gridCol>
              </a:tblGrid>
              <a:tr h="82296">
                <a:tc gridSpan="2">
                  <a:txBody>
                    <a:bodyPr/>
                    <a:lstStyle/>
                    <a:p>
                      <a:pPr algn="l" fontAlgn="b"/>
                      <a:r>
                        <a:rPr lang="en-US" sz="2000" b="1" u="none" strike="noStrike" dirty="0">
                          <a:solidFill>
                            <a:schemeClr val="tx1"/>
                          </a:solidFill>
                          <a:effectLst/>
                          <a:latin typeface="Times New Roman" panose="02020603050405020304" pitchFamily="18" charset="0"/>
                          <a:cs typeface="Times New Roman" panose="02020603050405020304" pitchFamily="18" charset="0"/>
                        </a:rPr>
                        <a:t>Indicators</a:t>
                      </a:r>
                      <a:endParaRPr lang="en-US" sz="20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2000" b="1" u="none" strike="noStrike" dirty="0">
                          <a:solidFill>
                            <a:schemeClr val="tx1"/>
                          </a:solidFill>
                          <a:effectLst/>
                          <a:latin typeface="Times New Roman" panose="02020603050405020304" pitchFamily="18" charset="0"/>
                          <a:cs typeface="Times New Roman" panose="02020603050405020304" pitchFamily="18" charset="0"/>
                        </a:rPr>
                        <a:t>Negative (275)</a:t>
                      </a:r>
                      <a:endParaRPr lang="en-US" sz="20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1" u="none" strike="noStrike" dirty="0">
                          <a:solidFill>
                            <a:schemeClr val="tx1"/>
                          </a:solidFill>
                          <a:effectLst/>
                          <a:latin typeface="Times New Roman" panose="02020603050405020304" pitchFamily="18" charset="0"/>
                          <a:cs typeface="Times New Roman" panose="02020603050405020304" pitchFamily="18" charset="0"/>
                        </a:rPr>
                        <a:t>Positive (275)</a:t>
                      </a:r>
                      <a:endParaRPr lang="en-US" sz="20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1" u="none" strike="noStrike" dirty="0">
                          <a:solidFill>
                            <a:schemeClr val="tx1"/>
                          </a:solidFill>
                          <a:effectLst/>
                          <a:latin typeface="Times New Roman" panose="02020603050405020304" pitchFamily="18" charset="0"/>
                          <a:cs typeface="Times New Roman" panose="02020603050405020304" pitchFamily="18" charset="0"/>
                        </a:rPr>
                        <a:t>All ( 550)</a:t>
                      </a:r>
                      <a:endParaRPr lang="en-US" sz="20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1" u="none" strike="noStrike" dirty="0">
                          <a:solidFill>
                            <a:schemeClr val="tx1"/>
                          </a:solidFill>
                          <a:effectLst/>
                          <a:latin typeface="Times New Roman" panose="02020603050405020304" pitchFamily="18" charset="0"/>
                          <a:cs typeface="Times New Roman" panose="02020603050405020304" pitchFamily="18" charset="0"/>
                        </a:rPr>
                        <a:t>p-value</a:t>
                      </a:r>
                      <a:endParaRPr lang="en-US" sz="20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128534"/>
                  </a:ext>
                </a:extLst>
              </a:tr>
              <a:tr h="82296">
                <a:tc gridSpan="2">
                  <a:txBody>
                    <a:bodyPr/>
                    <a:lstStyle/>
                    <a:p>
                      <a:pPr algn="l"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Did not wear mask</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99 (36.0)</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188 (68.4)</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287 (52.2)</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7580465"/>
                  </a:ext>
                </a:extLst>
              </a:tr>
              <a:tr h="82296">
                <a:tc gridSpan="2">
                  <a:txBody>
                    <a:bodyPr/>
                    <a:lstStyle/>
                    <a:p>
                      <a:pPr algn="l"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Did not maintain social distance</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86 (31.3)</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162 (58.9)</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248 (45.1)</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14931373"/>
                  </a:ext>
                </a:extLst>
              </a:tr>
              <a:tr h="82296">
                <a:tc gridSpan="2">
                  <a:txBody>
                    <a:bodyPr/>
                    <a:lstStyle/>
                    <a:p>
                      <a:pPr algn="l"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Female sex</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130 (47.3)</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149 (54.2)</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279 (50.7)</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0.105</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9147604"/>
                  </a:ext>
                </a:extLst>
              </a:tr>
              <a:tr h="82296">
                <a:tc gridSpan="2">
                  <a:txBody>
                    <a:bodyPr/>
                    <a:lstStyle/>
                    <a:p>
                      <a:pPr algn="l" fontAlgn="b"/>
                      <a:r>
                        <a:rPr lang="en-US" sz="2000" u="none" strike="noStrike" dirty="0">
                          <a:solidFill>
                            <a:srgbClr val="FF0000"/>
                          </a:solidFill>
                          <a:effectLst/>
                          <a:latin typeface="Times New Roman" panose="02020603050405020304" pitchFamily="18" charset="0"/>
                          <a:cs typeface="Times New Roman" panose="02020603050405020304" pitchFamily="18" charset="0"/>
                        </a:rPr>
                        <a:t>Age in year (</a:t>
                      </a:r>
                      <a:r>
                        <a:rPr lang="en-US" sz="2000" u="none" strike="noStrike" dirty="0" err="1">
                          <a:solidFill>
                            <a:srgbClr val="FF0000"/>
                          </a:solidFill>
                          <a:effectLst/>
                          <a:latin typeface="Times New Roman" panose="02020603050405020304" pitchFamily="18" charset="0"/>
                          <a:cs typeface="Times New Roman" panose="02020603050405020304" pitchFamily="18" charset="0"/>
                        </a:rPr>
                        <a:t>Mean±SD</a:t>
                      </a:r>
                      <a:r>
                        <a:rPr lang="en-US" sz="2000" u="none" strike="noStrike" dirty="0">
                          <a:solidFill>
                            <a:srgbClr val="FF0000"/>
                          </a:solidFill>
                          <a:effectLst/>
                          <a:latin typeface="Times New Roman" panose="02020603050405020304" pitchFamily="18" charset="0"/>
                          <a:cs typeface="Times New Roman" panose="02020603050405020304" pitchFamily="18" charset="0"/>
                        </a:rPr>
                        <a:t>)</a:t>
                      </a:r>
                      <a:endParaRPr lang="en-US" sz="20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50.1±0.72</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50.9±0.73</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50.5±0.51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0.441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4385591"/>
                  </a:ext>
                </a:extLst>
              </a:tr>
              <a:tr h="82296">
                <a:tc gridSpan="2">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Occupation</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2846989"/>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Farmer</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114 (41.5)</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55 (20.0)</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chemeClr val="tx1"/>
                          </a:solidFill>
                          <a:effectLst/>
                          <a:latin typeface="Times New Roman" panose="02020603050405020304" pitchFamily="18" charset="0"/>
                          <a:cs typeface="Times New Roman" panose="02020603050405020304" pitchFamily="18" charset="0"/>
                        </a:rPr>
                        <a:t>169 (30.7)</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3313422"/>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Business</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130 (47.3)</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111 (40.4)</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chemeClr val="tx1"/>
                          </a:solidFill>
                          <a:effectLst/>
                          <a:latin typeface="Times New Roman" panose="02020603050405020304" pitchFamily="18" charset="0"/>
                          <a:cs typeface="Times New Roman" panose="02020603050405020304" pitchFamily="18" charset="0"/>
                        </a:rPr>
                        <a:t>241 (43.8)</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15075505"/>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Service</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31 (11.3)</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109 (39.6)</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chemeClr val="tx1"/>
                          </a:solidFill>
                          <a:effectLst/>
                          <a:latin typeface="Times New Roman" panose="02020603050405020304" pitchFamily="18" charset="0"/>
                          <a:cs typeface="Times New Roman" panose="02020603050405020304" pitchFamily="18" charset="0"/>
                        </a:rPr>
                        <a:t>140 (25.5)</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84419088"/>
                  </a:ext>
                </a:extLst>
              </a:tr>
              <a:tr h="82296">
                <a:tc gridSpan="2">
                  <a:txBody>
                    <a:bodyPr/>
                    <a:lstStyle/>
                    <a:p>
                      <a:pPr algn="l"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Education</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4942211"/>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No education</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75 (27.3)</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30 (10.9)</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chemeClr val="tx1"/>
                          </a:solidFill>
                          <a:effectLst/>
                          <a:latin typeface="Times New Roman" panose="02020603050405020304" pitchFamily="18" charset="0"/>
                          <a:cs typeface="Times New Roman" panose="02020603050405020304" pitchFamily="18" charset="0"/>
                        </a:rPr>
                        <a:t>105 (19.1)</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8348937"/>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Primary complete</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126 (45.8)</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86 (31.3)</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chemeClr val="tx1"/>
                          </a:solidFill>
                          <a:effectLst/>
                          <a:latin typeface="Times New Roman" panose="02020603050405020304" pitchFamily="18" charset="0"/>
                          <a:cs typeface="Times New Roman" panose="02020603050405020304" pitchFamily="18" charset="0"/>
                        </a:rPr>
                        <a:t>212 (38.5)</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87503693"/>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Secondary complete</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64 (23.3)</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111 (40.4)</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chemeClr val="tx1"/>
                          </a:solidFill>
                          <a:effectLst/>
                          <a:latin typeface="Times New Roman" panose="02020603050405020304" pitchFamily="18" charset="0"/>
                          <a:cs typeface="Times New Roman" panose="02020603050405020304" pitchFamily="18" charset="0"/>
                        </a:rPr>
                        <a:t>175 (31.8)</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7415632"/>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Higher</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10 (3.6)</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48 (17.5)</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58 (10.5)</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38644403"/>
                  </a:ext>
                </a:extLst>
              </a:tr>
              <a:tr h="82296">
                <a:tc gridSpan="2">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SES</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036599"/>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Poor</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88 (32)</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37 (13.5)</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125 (22.7)</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94555906"/>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Middle</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133 (48.4)</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120 (43.6)</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253 (46)</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0758708"/>
                  </a:ext>
                </a:extLst>
              </a:tr>
              <a:tr h="82296">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Rich</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54 (19.6)</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118 (42.9)</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172 (31.3)</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 </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576263"/>
                  </a:ext>
                </a:extLst>
              </a:tr>
              <a:tr h="82296">
                <a:tc gridSpan="2">
                  <a:txBody>
                    <a:bodyPr/>
                    <a:lstStyle/>
                    <a:p>
                      <a:pPr algn="l" fontAlgn="b"/>
                      <a:r>
                        <a:rPr lang="en-US" sz="2000" u="none" strike="noStrike">
                          <a:solidFill>
                            <a:schemeClr val="tx1"/>
                          </a:solidFill>
                          <a:effectLst/>
                          <a:latin typeface="Times New Roman" panose="02020603050405020304" pitchFamily="18" charset="0"/>
                          <a:cs typeface="Times New Roman" panose="02020603050405020304" pitchFamily="18" charset="0"/>
                        </a:rPr>
                        <a:t>Washed their hand</a:t>
                      </a:r>
                      <a:endParaRPr lang="en-US" sz="20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137 (49.8)</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175 (63.6)</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312 (56.7)</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tx1"/>
                          </a:solidFill>
                          <a:effectLst/>
                          <a:latin typeface="Times New Roman" panose="02020603050405020304" pitchFamily="18" charset="0"/>
                          <a:cs typeface="Times New Roman" panose="02020603050405020304" pitchFamily="18" charset="0"/>
                        </a:rPr>
                        <a:t>0.001</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2713753"/>
                  </a:ext>
                </a:extLst>
              </a:tr>
              <a:tr h="82296">
                <a:tc gridSpan="2">
                  <a:txBody>
                    <a:bodyPr/>
                    <a:lstStyle/>
                    <a:p>
                      <a:pPr algn="l" fontAlgn="b"/>
                      <a:r>
                        <a:rPr lang="en-US" sz="2000" u="none" strike="noStrike" dirty="0">
                          <a:solidFill>
                            <a:srgbClr val="FF0000"/>
                          </a:solidFill>
                          <a:effectLst/>
                          <a:latin typeface="Times New Roman" panose="02020603050405020304" pitchFamily="18" charset="0"/>
                          <a:cs typeface="Times New Roman" panose="02020603050405020304" pitchFamily="18" charset="0"/>
                        </a:rPr>
                        <a:t>Body weight in kg (</a:t>
                      </a:r>
                      <a:r>
                        <a:rPr lang="en-US" sz="2000" u="none" strike="noStrike" dirty="0" err="1">
                          <a:solidFill>
                            <a:srgbClr val="FF0000"/>
                          </a:solidFill>
                          <a:effectLst/>
                          <a:latin typeface="Times New Roman" panose="02020603050405020304" pitchFamily="18" charset="0"/>
                          <a:cs typeface="Times New Roman" panose="02020603050405020304" pitchFamily="18" charset="0"/>
                        </a:rPr>
                        <a:t>Mean±SD</a:t>
                      </a:r>
                      <a:r>
                        <a:rPr lang="en-US" sz="2000" u="none" strike="noStrike" dirty="0">
                          <a:solidFill>
                            <a:srgbClr val="FF0000"/>
                          </a:solidFill>
                          <a:effectLst/>
                          <a:latin typeface="Times New Roman" panose="02020603050405020304" pitchFamily="18" charset="0"/>
                          <a:cs typeface="Times New Roman" panose="02020603050405020304" pitchFamily="18" charset="0"/>
                        </a:rPr>
                        <a:t>)</a:t>
                      </a:r>
                      <a:endParaRPr lang="en-US" sz="20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73.1±0.42</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61.5±0.59</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67.3±0.44</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0.441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2810094"/>
                  </a:ext>
                </a:extLst>
              </a:tr>
              <a:tr h="82296">
                <a:tc gridSpan="2">
                  <a:txBody>
                    <a:bodyPr/>
                    <a:lstStyle/>
                    <a:p>
                      <a:pPr algn="l" fontAlgn="b"/>
                      <a:r>
                        <a:rPr lang="en-US" sz="2000" u="none" strike="noStrike" dirty="0">
                          <a:solidFill>
                            <a:srgbClr val="FF0000"/>
                          </a:solidFill>
                          <a:effectLst/>
                          <a:latin typeface="Times New Roman" panose="02020603050405020304" pitchFamily="18" charset="0"/>
                          <a:cs typeface="Times New Roman" panose="02020603050405020304" pitchFamily="18" charset="0"/>
                        </a:rPr>
                        <a:t>Monthly income in thousand Taka (Median, IQR)</a:t>
                      </a:r>
                      <a:endParaRPr lang="en-US" sz="20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61 (57, 67)</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60 (57, 66)</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61 (57, 67)</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bg1"/>
                          </a:solidFill>
                          <a:effectLst/>
                          <a:latin typeface="Times New Roman" panose="02020603050405020304" pitchFamily="18" charset="0"/>
                          <a:cs typeface="Times New Roman" panose="02020603050405020304" pitchFamily="18" charset="0"/>
                        </a:rPr>
                        <a:t>0.681</a:t>
                      </a:r>
                      <a:endParaRPr lang="en-US" sz="20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847238"/>
                  </a:ext>
                </a:extLst>
              </a:tr>
            </a:tbl>
          </a:graphicData>
        </a:graphic>
      </p:graphicFrame>
    </p:spTree>
    <p:extLst>
      <p:ext uri="{BB962C8B-B14F-4D97-AF65-F5344CB8AC3E}">
        <p14:creationId xmlns:p14="http://schemas.microsoft.com/office/powerpoint/2010/main" val="24876200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2028EB-1521-4D13-8F16-0A4F58993CC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429078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2028EB-1521-4D13-8F16-0A4F58993CCA}"/>
              </a:ext>
            </a:extLst>
          </p:cNvPr>
          <p:cNvPicPr>
            <a:picLocks noChangeAspect="1"/>
          </p:cNvPicPr>
          <p:nvPr/>
        </p:nvPicPr>
        <p:blipFill>
          <a:blip r:embed="rId2"/>
          <a:stretch>
            <a:fill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F28C776E-A393-4590-B7EE-A74AC589D8E5}"/>
              </a:ext>
            </a:extLst>
          </p:cNvPr>
          <p:cNvGrpSpPr/>
          <p:nvPr/>
        </p:nvGrpSpPr>
        <p:grpSpPr>
          <a:xfrm>
            <a:off x="3705381" y="2321972"/>
            <a:ext cx="616945" cy="523220"/>
            <a:chOff x="6248400" y="2590800"/>
            <a:chExt cx="1638300" cy="1200150"/>
          </a:xfrm>
        </p:grpSpPr>
        <p:cxnSp>
          <p:nvCxnSpPr>
            <p:cNvPr id="6" name="Straight Connector 5">
              <a:extLst>
                <a:ext uri="{FF2B5EF4-FFF2-40B4-BE49-F238E27FC236}">
                  <a16:creationId xmlns:a16="http://schemas.microsoft.com/office/drawing/2014/main" id="{CF648F1F-99A3-4954-A041-08BA918B9CB4}"/>
                </a:ext>
              </a:extLst>
            </p:cNvPr>
            <p:cNvCxnSpPr/>
            <p:nvPr/>
          </p:nvCxnSpPr>
          <p:spPr>
            <a:xfrm>
              <a:off x="6248400" y="2590800"/>
              <a:ext cx="1638300" cy="1200150"/>
            </a:xfrm>
            <a:prstGeom prst="line">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485B965-7F3F-450F-A8D0-8E65E285569D}"/>
                </a:ext>
              </a:extLst>
            </p:cNvPr>
            <p:cNvCxnSpPr/>
            <p:nvPr/>
          </p:nvCxnSpPr>
          <p:spPr>
            <a:xfrm flipH="1">
              <a:off x="6248400" y="2590800"/>
              <a:ext cx="1638300" cy="1200150"/>
            </a:xfrm>
            <a:prstGeom prst="line">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02990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2028EB-1521-4D13-8F16-0A4F58993CCA}"/>
              </a:ext>
            </a:extLst>
          </p:cNvPr>
          <p:cNvPicPr>
            <a:picLocks noChangeAspect="1"/>
          </p:cNvPicPr>
          <p:nvPr/>
        </p:nvPicPr>
        <p:blipFill>
          <a:blip r:embed="rId2"/>
          <a:stretch>
            <a:fill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F28C776E-A393-4590-B7EE-A74AC589D8E5}"/>
              </a:ext>
            </a:extLst>
          </p:cNvPr>
          <p:cNvGrpSpPr/>
          <p:nvPr/>
        </p:nvGrpSpPr>
        <p:grpSpPr>
          <a:xfrm>
            <a:off x="3705381" y="2321972"/>
            <a:ext cx="616945" cy="523220"/>
            <a:chOff x="6248400" y="2590800"/>
            <a:chExt cx="1638300" cy="1200150"/>
          </a:xfrm>
        </p:grpSpPr>
        <p:cxnSp>
          <p:nvCxnSpPr>
            <p:cNvPr id="6" name="Straight Connector 5">
              <a:extLst>
                <a:ext uri="{FF2B5EF4-FFF2-40B4-BE49-F238E27FC236}">
                  <a16:creationId xmlns:a16="http://schemas.microsoft.com/office/drawing/2014/main" id="{CF648F1F-99A3-4954-A041-08BA918B9CB4}"/>
                </a:ext>
              </a:extLst>
            </p:cNvPr>
            <p:cNvCxnSpPr/>
            <p:nvPr/>
          </p:nvCxnSpPr>
          <p:spPr>
            <a:xfrm>
              <a:off x="6248400" y="2590800"/>
              <a:ext cx="1638300" cy="1200150"/>
            </a:xfrm>
            <a:prstGeom prst="line">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485B965-7F3F-450F-A8D0-8E65E285569D}"/>
                </a:ext>
              </a:extLst>
            </p:cNvPr>
            <p:cNvCxnSpPr/>
            <p:nvPr/>
          </p:nvCxnSpPr>
          <p:spPr>
            <a:xfrm flipH="1">
              <a:off x="6248400" y="2590800"/>
              <a:ext cx="1638300" cy="1200150"/>
            </a:xfrm>
            <a:prstGeom prst="line">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8" name="Rounded Rectangle 8">
            <a:extLst>
              <a:ext uri="{FF2B5EF4-FFF2-40B4-BE49-F238E27FC236}">
                <a16:creationId xmlns:a16="http://schemas.microsoft.com/office/drawing/2014/main" id="{130C3E32-7406-4DF6-89BC-28A4A9630252}"/>
              </a:ext>
            </a:extLst>
          </p:cNvPr>
          <p:cNvSpPr/>
          <p:nvPr/>
        </p:nvSpPr>
        <p:spPr>
          <a:xfrm>
            <a:off x="7153276" y="4419600"/>
            <a:ext cx="3448051" cy="1695450"/>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OR</a:t>
            </a:r>
          </a:p>
          <a:p>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=(176*188)/(87*99)</a:t>
            </a:r>
          </a:p>
          <a:p>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=3.84</a:t>
            </a:r>
          </a:p>
        </p:txBody>
      </p:sp>
    </p:spTree>
    <p:extLst>
      <p:ext uri="{BB962C8B-B14F-4D97-AF65-F5344CB8AC3E}">
        <p14:creationId xmlns:p14="http://schemas.microsoft.com/office/powerpoint/2010/main" val="11017063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2028EB-1521-4D13-8F16-0A4F58993CCA}"/>
              </a:ext>
            </a:extLst>
          </p:cNvPr>
          <p:cNvPicPr>
            <a:picLocks noChangeAspect="1"/>
          </p:cNvPicPr>
          <p:nvPr/>
        </p:nvPicPr>
        <p:blipFill>
          <a:blip r:embed="rId2"/>
          <a:stretch>
            <a:fill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F28C776E-A393-4590-B7EE-A74AC589D8E5}"/>
              </a:ext>
            </a:extLst>
          </p:cNvPr>
          <p:cNvGrpSpPr/>
          <p:nvPr/>
        </p:nvGrpSpPr>
        <p:grpSpPr>
          <a:xfrm>
            <a:off x="3705381" y="2321972"/>
            <a:ext cx="616945" cy="523220"/>
            <a:chOff x="6248400" y="2590800"/>
            <a:chExt cx="1638300" cy="1200150"/>
          </a:xfrm>
        </p:grpSpPr>
        <p:cxnSp>
          <p:nvCxnSpPr>
            <p:cNvPr id="6" name="Straight Connector 5">
              <a:extLst>
                <a:ext uri="{FF2B5EF4-FFF2-40B4-BE49-F238E27FC236}">
                  <a16:creationId xmlns:a16="http://schemas.microsoft.com/office/drawing/2014/main" id="{CF648F1F-99A3-4954-A041-08BA918B9CB4}"/>
                </a:ext>
              </a:extLst>
            </p:cNvPr>
            <p:cNvCxnSpPr/>
            <p:nvPr/>
          </p:nvCxnSpPr>
          <p:spPr>
            <a:xfrm>
              <a:off x="6248400" y="2590800"/>
              <a:ext cx="1638300" cy="1200150"/>
            </a:xfrm>
            <a:prstGeom prst="line">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485B965-7F3F-450F-A8D0-8E65E285569D}"/>
                </a:ext>
              </a:extLst>
            </p:cNvPr>
            <p:cNvCxnSpPr/>
            <p:nvPr/>
          </p:nvCxnSpPr>
          <p:spPr>
            <a:xfrm flipH="1">
              <a:off x="6248400" y="2590800"/>
              <a:ext cx="1638300" cy="1200150"/>
            </a:xfrm>
            <a:prstGeom prst="line">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8" name="Rounded Rectangle 8">
            <a:extLst>
              <a:ext uri="{FF2B5EF4-FFF2-40B4-BE49-F238E27FC236}">
                <a16:creationId xmlns:a16="http://schemas.microsoft.com/office/drawing/2014/main" id="{130C3E32-7406-4DF6-89BC-28A4A9630252}"/>
              </a:ext>
            </a:extLst>
          </p:cNvPr>
          <p:cNvSpPr/>
          <p:nvPr/>
        </p:nvSpPr>
        <p:spPr>
          <a:xfrm>
            <a:off x="7153276" y="4419600"/>
            <a:ext cx="3448051" cy="1695450"/>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OR</a:t>
            </a:r>
          </a:p>
          <a:p>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=(176*188)/(87*99)</a:t>
            </a:r>
          </a:p>
          <a:p>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=3.84</a:t>
            </a:r>
          </a:p>
        </p:txBody>
      </p:sp>
      <p:sp>
        <p:nvSpPr>
          <p:cNvPr id="9" name="Rounded Rectangle 8">
            <a:extLst>
              <a:ext uri="{FF2B5EF4-FFF2-40B4-BE49-F238E27FC236}">
                <a16:creationId xmlns:a16="http://schemas.microsoft.com/office/drawing/2014/main" id="{130C3E32-7406-4DF6-89BC-28A4A9630252}"/>
              </a:ext>
            </a:extLst>
          </p:cNvPr>
          <p:cNvSpPr/>
          <p:nvPr/>
        </p:nvSpPr>
        <p:spPr>
          <a:xfrm>
            <a:off x="1347562" y="4419600"/>
            <a:ext cx="3448051" cy="1695450"/>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95% CI = ???</a:t>
            </a:r>
          </a:p>
        </p:txBody>
      </p:sp>
    </p:spTree>
    <p:extLst>
      <p:ext uri="{BB962C8B-B14F-4D97-AF65-F5344CB8AC3E}">
        <p14:creationId xmlns:p14="http://schemas.microsoft.com/office/powerpoint/2010/main" val="9367487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2028EB-1521-4D13-8F16-0A4F58993CCA}"/>
              </a:ext>
            </a:extLst>
          </p:cNvPr>
          <p:cNvPicPr>
            <a:picLocks noChangeAspect="1"/>
          </p:cNvPicPr>
          <p:nvPr/>
        </p:nvPicPr>
        <p:blipFill>
          <a:blip r:embed="rId2"/>
          <a:stretch>
            <a:fill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F28C776E-A393-4590-B7EE-A74AC589D8E5}"/>
              </a:ext>
            </a:extLst>
          </p:cNvPr>
          <p:cNvGrpSpPr/>
          <p:nvPr/>
        </p:nvGrpSpPr>
        <p:grpSpPr>
          <a:xfrm>
            <a:off x="3705381" y="2321972"/>
            <a:ext cx="616945" cy="523220"/>
            <a:chOff x="6248400" y="2590800"/>
            <a:chExt cx="1638300" cy="1200150"/>
          </a:xfrm>
        </p:grpSpPr>
        <p:cxnSp>
          <p:nvCxnSpPr>
            <p:cNvPr id="6" name="Straight Connector 5">
              <a:extLst>
                <a:ext uri="{FF2B5EF4-FFF2-40B4-BE49-F238E27FC236}">
                  <a16:creationId xmlns:a16="http://schemas.microsoft.com/office/drawing/2014/main" id="{CF648F1F-99A3-4954-A041-08BA918B9CB4}"/>
                </a:ext>
              </a:extLst>
            </p:cNvPr>
            <p:cNvCxnSpPr/>
            <p:nvPr/>
          </p:nvCxnSpPr>
          <p:spPr>
            <a:xfrm>
              <a:off x="6248400" y="2590800"/>
              <a:ext cx="1638300" cy="1200150"/>
            </a:xfrm>
            <a:prstGeom prst="line">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485B965-7F3F-450F-A8D0-8E65E285569D}"/>
                </a:ext>
              </a:extLst>
            </p:cNvPr>
            <p:cNvCxnSpPr/>
            <p:nvPr/>
          </p:nvCxnSpPr>
          <p:spPr>
            <a:xfrm flipH="1">
              <a:off x="6248400" y="2590800"/>
              <a:ext cx="1638300" cy="1200150"/>
            </a:xfrm>
            <a:prstGeom prst="line">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8" name="Rounded Rectangle 8">
            <a:extLst>
              <a:ext uri="{FF2B5EF4-FFF2-40B4-BE49-F238E27FC236}">
                <a16:creationId xmlns:a16="http://schemas.microsoft.com/office/drawing/2014/main" id="{130C3E32-7406-4DF6-89BC-28A4A9630252}"/>
              </a:ext>
            </a:extLst>
          </p:cNvPr>
          <p:cNvSpPr/>
          <p:nvPr/>
        </p:nvSpPr>
        <p:spPr>
          <a:xfrm>
            <a:off x="7153276" y="4419600"/>
            <a:ext cx="3448051" cy="1695450"/>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OR</a:t>
            </a:r>
          </a:p>
          <a:p>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=(176*188)/(87*99)</a:t>
            </a:r>
          </a:p>
          <a:p>
            <a:r>
              <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=3.84</a:t>
            </a:r>
          </a:p>
        </p:txBody>
      </p:sp>
      <p:sp>
        <p:nvSpPr>
          <p:cNvPr id="9" name="Rounded Rectangle 8">
            <a:extLst>
              <a:ext uri="{FF2B5EF4-FFF2-40B4-BE49-F238E27FC236}">
                <a16:creationId xmlns:a16="http://schemas.microsoft.com/office/drawing/2014/main" id="{130C3E32-7406-4DF6-89BC-28A4A9630252}"/>
              </a:ext>
            </a:extLst>
          </p:cNvPr>
          <p:cNvSpPr/>
          <p:nvPr/>
        </p:nvSpPr>
        <p:spPr>
          <a:xfrm>
            <a:off x="1347562" y="4419600"/>
            <a:ext cx="3448051" cy="1695450"/>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95% CI = ???</a:t>
            </a:r>
          </a:p>
          <a:p>
            <a:r>
              <a:rPr lang="en-US" sz="2400" dirty="0" smtClean="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Adjusted OR =??</a:t>
            </a:r>
            <a:endParaRPr lang="en-US" sz="24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643781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96D44-E228-4952-A097-D60E491EEF6F}"/>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Logistic Regression analysis</a:t>
            </a:r>
          </a:p>
        </p:txBody>
      </p:sp>
      <p:sp>
        <p:nvSpPr>
          <p:cNvPr id="3" name="Content Placeholder 2">
            <a:extLst>
              <a:ext uri="{FF2B5EF4-FFF2-40B4-BE49-F238E27FC236}">
                <a16:creationId xmlns:a16="http://schemas.microsoft.com/office/drawing/2014/main" id="{5C15677A-69C1-4042-B9A3-13ED54BA93CE}"/>
              </a:ext>
            </a:extLst>
          </p:cNvPr>
          <p:cNvSpPr>
            <a:spLocks noGrp="1"/>
          </p:cNvSpPr>
          <p:nvPr>
            <p:ph idx="1"/>
          </p:nvPr>
        </p:nvSpPr>
        <p:spPr/>
        <p:txBody>
          <a:bodyP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66410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15156" y="1174377"/>
          <a:ext cx="11501714" cy="3031554"/>
        </p:xfrm>
        <a:graphic>
          <a:graphicData uri="http://schemas.openxmlformats.org/drawingml/2006/table">
            <a:tbl>
              <a:tblPr firstRow="1" bandRow="1">
                <a:tableStyleId>{5C22544A-7EE6-4342-B048-85BDC9FD1C3A}</a:tableStyleId>
              </a:tblPr>
              <a:tblGrid>
                <a:gridCol w="1712256">
                  <a:extLst>
                    <a:ext uri="{9D8B030D-6E8A-4147-A177-3AD203B41FA5}">
                      <a16:colId xmlns:a16="http://schemas.microsoft.com/office/drawing/2014/main" val="3385805578"/>
                    </a:ext>
                  </a:extLst>
                </a:gridCol>
                <a:gridCol w="663388">
                  <a:extLst>
                    <a:ext uri="{9D8B030D-6E8A-4147-A177-3AD203B41FA5}">
                      <a16:colId xmlns:a16="http://schemas.microsoft.com/office/drawing/2014/main" val="3775371094"/>
                    </a:ext>
                  </a:extLst>
                </a:gridCol>
                <a:gridCol w="690282">
                  <a:extLst>
                    <a:ext uri="{9D8B030D-6E8A-4147-A177-3AD203B41FA5}">
                      <a16:colId xmlns:a16="http://schemas.microsoft.com/office/drawing/2014/main" val="2200275239"/>
                    </a:ext>
                  </a:extLst>
                </a:gridCol>
                <a:gridCol w="767980">
                  <a:extLst>
                    <a:ext uri="{9D8B030D-6E8A-4147-A177-3AD203B41FA5}">
                      <a16:colId xmlns:a16="http://schemas.microsoft.com/office/drawing/2014/main" val="2367632817"/>
                    </a:ext>
                  </a:extLst>
                </a:gridCol>
                <a:gridCol w="958476">
                  <a:extLst>
                    <a:ext uri="{9D8B030D-6E8A-4147-A177-3AD203B41FA5}">
                      <a16:colId xmlns:a16="http://schemas.microsoft.com/office/drawing/2014/main" val="2439468236"/>
                    </a:ext>
                  </a:extLst>
                </a:gridCol>
                <a:gridCol w="958476">
                  <a:extLst>
                    <a:ext uri="{9D8B030D-6E8A-4147-A177-3AD203B41FA5}">
                      <a16:colId xmlns:a16="http://schemas.microsoft.com/office/drawing/2014/main" val="2735861570"/>
                    </a:ext>
                  </a:extLst>
                </a:gridCol>
                <a:gridCol w="958476">
                  <a:extLst>
                    <a:ext uri="{9D8B030D-6E8A-4147-A177-3AD203B41FA5}">
                      <a16:colId xmlns:a16="http://schemas.microsoft.com/office/drawing/2014/main" val="2157091162"/>
                    </a:ext>
                  </a:extLst>
                </a:gridCol>
                <a:gridCol w="958476">
                  <a:extLst>
                    <a:ext uri="{9D8B030D-6E8A-4147-A177-3AD203B41FA5}">
                      <a16:colId xmlns:a16="http://schemas.microsoft.com/office/drawing/2014/main" val="2638757723"/>
                    </a:ext>
                  </a:extLst>
                </a:gridCol>
                <a:gridCol w="958476">
                  <a:extLst>
                    <a:ext uri="{9D8B030D-6E8A-4147-A177-3AD203B41FA5}">
                      <a16:colId xmlns:a16="http://schemas.microsoft.com/office/drawing/2014/main" val="3389122819"/>
                    </a:ext>
                  </a:extLst>
                </a:gridCol>
                <a:gridCol w="958476">
                  <a:extLst>
                    <a:ext uri="{9D8B030D-6E8A-4147-A177-3AD203B41FA5}">
                      <a16:colId xmlns:a16="http://schemas.microsoft.com/office/drawing/2014/main" val="552479589"/>
                    </a:ext>
                  </a:extLst>
                </a:gridCol>
                <a:gridCol w="796364">
                  <a:extLst>
                    <a:ext uri="{9D8B030D-6E8A-4147-A177-3AD203B41FA5}">
                      <a16:colId xmlns:a16="http://schemas.microsoft.com/office/drawing/2014/main" val="843964397"/>
                    </a:ext>
                  </a:extLst>
                </a:gridCol>
                <a:gridCol w="1120588">
                  <a:extLst>
                    <a:ext uri="{9D8B030D-6E8A-4147-A177-3AD203B41FA5}">
                      <a16:colId xmlns:a16="http://schemas.microsoft.com/office/drawing/2014/main" val="1470780675"/>
                    </a:ext>
                  </a:extLst>
                </a:gridCol>
              </a:tblGrid>
              <a:tr h="745554">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ID: Time</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t2</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t3</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t4</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t5</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t6</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t7</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t8</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t9</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t10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Count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7781564"/>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112749"/>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2</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140898"/>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3</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8554327"/>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4</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4123180"/>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5</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3169555"/>
                  </a:ext>
                </a:extLst>
              </a:tr>
            </a:tbl>
          </a:graphicData>
        </a:graphic>
      </p:graphicFrame>
      <p:sp>
        <p:nvSpPr>
          <p:cNvPr id="5" name="Text Placeholder 1"/>
          <p:cNvSpPr>
            <a:spLocks noGrp="1"/>
          </p:cNvSpPr>
          <p:nvPr>
            <p:ph type="body" sz="quarter" idx="10"/>
          </p:nvPr>
        </p:nvSpPr>
        <p:spPr>
          <a:xfrm>
            <a:off x="960000" y="504000"/>
            <a:ext cx="10272000" cy="576000"/>
          </a:xfrm>
        </p:spPr>
        <p:txBody>
          <a:bodyPr/>
          <a:lstStyle/>
          <a:p>
            <a:pPr algn="ctr"/>
            <a:r>
              <a:rPr lang="en-US" dirty="0" smtClean="0"/>
              <a:t>Count model</a:t>
            </a:r>
            <a:endParaRPr lang="en-US" dirty="0"/>
          </a:p>
        </p:txBody>
      </p:sp>
    </p:spTree>
    <p:extLst>
      <p:ext uri="{BB962C8B-B14F-4D97-AF65-F5344CB8AC3E}">
        <p14:creationId xmlns:p14="http://schemas.microsoft.com/office/powerpoint/2010/main" val="17870901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96D44-E228-4952-A097-D60E491EEF6F}"/>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Logistic Regression analysis</a:t>
            </a:r>
          </a:p>
        </p:txBody>
      </p:sp>
      <p:sp>
        <p:nvSpPr>
          <p:cNvPr id="3" name="Content Placeholder 2">
            <a:extLst>
              <a:ext uri="{FF2B5EF4-FFF2-40B4-BE49-F238E27FC236}">
                <a16:creationId xmlns:a16="http://schemas.microsoft.com/office/drawing/2014/main" id="{5C15677A-69C1-4042-B9A3-13ED54BA93CE}"/>
              </a:ext>
            </a:extLst>
          </p:cNvPr>
          <p:cNvSpPr>
            <a:spLocks noGrp="1"/>
          </p:cNvSpPr>
          <p:nvPr>
            <p:ph idx="1"/>
          </p:nvPr>
        </p:nvSpPr>
        <p:spPr>
          <a:xfrm>
            <a:off x="246743" y="1825625"/>
            <a:ext cx="11107057" cy="4351338"/>
          </a:xfrm>
        </p:spPr>
        <p:txBody>
          <a:bodyPr/>
          <a:lstStyle/>
          <a:p>
            <a:r>
              <a:rPr lang="en-US" dirty="0" smtClean="0">
                <a:latin typeface="Tahoma" panose="020B0604030504040204" pitchFamily="34" charset="0"/>
                <a:ea typeface="Tahoma" panose="020B0604030504040204" pitchFamily="34" charset="0"/>
                <a:cs typeface="Tahoma" panose="020B0604030504040204" pitchFamily="34" charset="0"/>
              </a:rPr>
              <a:t>Logistic </a:t>
            </a:r>
            <a:r>
              <a:rPr lang="en-US" dirty="0">
                <a:latin typeface="Tahoma" panose="020B0604030504040204" pitchFamily="34" charset="0"/>
                <a:ea typeface="Tahoma" panose="020B0604030504040204" pitchFamily="34" charset="0"/>
                <a:cs typeface="Tahoma" panose="020B0604030504040204" pitchFamily="34" charset="0"/>
              </a:rPr>
              <a:t>regression is a predictive </a:t>
            </a:r>
            <a:r>
              <a:rPr lang="en-US" dirty="0" smtClean="0">
                <a:latin typeface="Tahoma" panose="020B0604030504040204" pitchFamily="34" charset="0"/>
                <a:ea typeface="Tahoma" panose="020B0604030504040204" pitchFamily="34" charset="0"/>
                <a:cs typeface="Tahoma" panose="020B0604030504040204" pitchFamily="34" charset="0"/>
              </a:rPr>
              <a:t>analysis</a:t>
            </a:r>
          </a:p>
          <a:p>
            <a:r>
              <a:rPr lang="en-US" dirty="0">
                <a:latin typeface="Tahoma" panose="020B0604030504040204" pitchFamily="34" charset="0"/>
                <a:ea typeface="Tahoma" panose="020B0604030504040204" pitchFamily="34" charset="0"/>
                <a:cs typeface="Tahoma" panose="020B0604030504040204" pitchFamily="34" charset="0"/>
              </a:rPr>
              <a:t>The dependent variable is dichotomous</a:t>
            </a:r>
          </a:p>
          <a:p>
            <a:r>
              <a:rPr lang="en-US" dirty="0">
                <a:latin typeface="Tahoma" panose="020B0604030504040204" pitchFamily="34" charset="0"/>
                <a:ea typeface="Tahoma" panose="020B0604030504040204" pitchFamily="34" charset="0"/>
                <a:cs typeface="Tahoma" panose="020B0604030504040204" pitchFamily="34" charset="0"/>
              </a:rPr>
              <a:t>E</a:t>
            </a:r>
            <a:r>
              <a:rPr lang="en-US" dirty="0" smtClean="0">
                <a:latin typeface="Tahoma" panose="020B0604030504040204" pitchFamily="34" charset="0"/>
                <a:ea typeface="Tahoma" panose="020B0604030504040204" pitchFamily="34" charset="0"/>
                <a:cs typeface="Tahoma" panose="020B0604030504040204" pitchFamily="34" charset="0"/>
              </a:rPr>
              <a:t>xplain </a:t>
            </a:r>
            <a:r>
              <a:rPr lang="en-US" dirty="0">
                <a:latin typeface="Tahoma" panose="020B0604030504040204" pitchFamily="34" charset="0"/>
                <a:ea typeface="Tahoma" panose="020B0604030504040204" pitchFamily="34" charset="0"/>
                <a:cs typeface="Tahoma" panose="020B0604030504040204" pitchFamily="34" charset="0"/>
              </a:rPr>
              <a:t>the relationship between one dependent binary variable and one or more nominal, ordinal, interval or ratio-level independent </a:t>
            </a:r>
            <a:r>
              <a:rPr lang="en-US" dirty="0" smtClean="0">
                <a:latin typeface="Tahoma" panose="020B0604030504040204" pitchFamily="34" charset="0"/>
                <a:ea typeface="Tahoma" panose="020B0604030504040204" pitchFamily="34" charset="0"/>
                <a:cs typeface="Tahoma" panose="020B0604030504040204" pitchFamily="34" charset="0"/>
              </a:rPr>
              <a:t>variables</a:t>
            </a:r>
          </a:p>
          <a:p>
            <a:r>
              <a:rPr lang="en-US" dirty="0" smtClean="0">
                <a:latin typeface="Tahoma" panose="020B0604030504040204" pitchFamily="34" charset="0"/>
                <a:ea typeface="Tahoma" panose="020B0604030504040204" pitchFamily="34" charset="0"/>
                <a:cs typeface="Tahoma" panose="020B0604030504040204" pitchFamily="34" charset="0"/>
              </a:rPr>
              <a:t>Risk ratio or Risk difference also calculated</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394054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53F875-59E2-4110-936B-FED6E826A0AE}"/>
              </a:ext>
            </a:extLst>
          </p:cNvPr>
          <p:cNvPicPr>
            <a:picLocks noChangeAspect="1"/>
          </p:cNvPicPr>
          <p:nvPr/>
        </p:nvPicPr>
        <p:blipFill>
          <a:blip r:embed="rId2"/>
          <a:stretch>
            <a:fillRect/>
          </a:stretch>
        </p:blipFill>
        <p:spPr>
          <a:xfrm>
            <a:off x="0" y="0"/>
            <a:ext cx="12192000" cy="6858000"/>
          </a:xfrm>
          <a:prstGeom prst="rect">
            <a:avLst/>
          </a:prstGeom>
        </p:spPr>
      </p:pic>
      <p:cxnSp>
        <p:nvCxnSpPr>
          <p:cNvPr id="3" name="Straight Arrow Connector 2"/>
          <p:cNvCxnSpPr/>
          <p:nvPr/>
        </p:nvCxnSpPr>
        <p:spPr>
          <a:xfrm flipH="1">
            <a:off x="4093029" y="2286000"/>
            <a:ext cx="5293018" cy="29246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26804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53F875-59E2-4110-936B-FED6E826A0AE}"/>
              </a:ext>
            </a:extLst>
          </p:cNvPr>
          <p:cNvPicPr>
            <a:picLocks noChangeAspect="1"/>
          </p:cNvPicPr>
          <p:nvPr/>
        </p:nvPicPr>
        <p:blipFill rotWithShape="1">
          <a:blip r:embed="rId2"/>
          <a:srcRect l="6767" t="59130" r="62666" b="9420"/>
          <a:stretch/>
        </p:blipFill>
        <p:spPr>
          <a:xfrm>
            <a:off x="109330" y="-1"/>
            <a:ext cx="11529392" cy="6672397"/>
          </a:xfrm>
          <a:prstGeom prst="rect">
            <a:avLst/>
          </a:prstGeom>
        </p:spPr>
      </p:pic>
    </p:spTree>
    <p:extLst>
      <p:ext uri="{BB962C8B-B14F-4D97-AF65-F5344CB8AC3E}">
        <p14:creationId xmlns:p14="http://schemas.microsoft.com/office/powerpoint/2010/main" val="1319906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53F875-59E2-4110-936B-FED6E826A0AE}"/>
              </a:ext>
            </a:extLst>
          </p:cNvPr>
          <p:cNvPicPr>
            <a:picLocks noChangeAspect="1"/>
          </p:cNvPicPr>
          <p:nvPr/>
        </p:nvPicPr>
        <p:blipFill rotWithShape="1">
          <a:blip r:embed="rId2"/>
          <a:srcRect l="6767" t="59130" r="62666" b="9420"/>
          <a:stretch/>
        </p:blipFill>
        <p:spPr>
          <a:xfrm>
            <a:off x="109330" y="-1"/>
            <a:ext cx="11529392" cy="6672397"/>
          </a:xfrm>
          <a:prstGeom prst="rect">
            <a:avLst/>
          </a:prstGeom>
        </p:spPr>
      </p:pic>
      <p:sp>
        <p:nvSpPr>
          <p:cNvPr id="3" name="Chevron 2">
            <a:extLst>
              <a:ext uri="{FF2B5EF4-FFF2-40B4-BE49-F238E27FC236}">
                <a16:creationId xmlns:a16="http://schemas.microsoft.com/office/drawing/2014/main" id="{1440C2D2-ED90-42DB-AB39-A0A00C5A21CC}"/>
              </a:ext>
            </a:extLst>
          </p:cNvPr>
          <p:cNvSpPr/>
          <p:nvPr/>
        </p:nvSpPr>
        <p:spPr>
          <a:xfrm rot="14007009">
            <a:off x="7216973" y="3876595"/>
            <a:ext cx="522514" cy="478972"/>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157328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E68A1-BA3F-4478-AF37-0223E3F686C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667383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E68A1-BA3F-4478-AF37-0223E3F686C3}"/>
              </a:ext>
            </a:extLst>
          </p:cNvPr>
          <p:cNvPicPr>
            <a:picLocks noChangeAspect="1"/>
          </p:cNvPicPr>
          <p:nvPr/>
        </p:nvPicPr>
        <p:blipFill rotWithShape="1">
          <a:blip r:embed="rId2"/>
          <a:srcRect l="8560" t="10870" r="20272" b="11449"/>
          <a:stretch/>
        </p:blipFill>
        <p:spPr>
          <a:xfrm>
            <a:off x="119270" y="0"/>
            <a:ext cx="12072730" cy="7412353"/>
          </a:xfrm>
          <a:prstGeom prst="rect">
            <a:avLst/>
          </a:prstGeom>
        </p:spPr>
      </p:pic>
      <p:sp>
        <p:nvSpPr>
          <p:cNvPr id="3" name="Speech Bubble: Rectangle with Corners Rounded 2">
            <a:extLst>
              <a:ext uri="{FF2B5EF4-FFF2-40B4-BE49-F238E27FC236}">
                <a16:creationId xmlns:a16="http://schemas.microsoft.com/office/drawing/2014/main" id="{4995693D-A948-4533-9E91-61EE74868407}"/>
              </a:ext>
            </a:extLst>
          </p:cNvPr>
          <p:cNvSpPr/>
          <p:nvPr/>
        </p:nvSpPr>
        <p:spPr>
          <a:xfrm>
            <a:off x="4523012" y="675302"/>
            <a:ext cx="1797977" cy="976045"/>
          </a:xfrm>
          <a:prstGeom prst="wedgeRoundRectCallout">
            <a:avLst>
              <a:gd name="adj1" fmla="val -88541"/>
              <a:gd name="adj2" fmla="val 219570"/>
              <a:gd name="adj3" fmla="val 16667"/>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Odds ratio</a:t>
            </a:r>
          </a:p>
        </p:txBody>
      </p:sp>
    </p:spTree>
    <p:extLst>
      <p:ext uri="{BB962C8B-B14F-4D97-AF65-F5344CB8AC3E}">
        <p14:creationId xmlns:p14="http://schemas.microsoft.com/office/powerpoint/2010/main" val="15537885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E68A1-BA3F-4478-AF37-0223E3F686C3}"/>
              </a:ext>
            </a:extLst>
          </p:cNvPr>
          <p:cNvPicPr>
            <a:picLocks noChangeAspect="1"/>
          </p:cNvPicPr>
          <p:nvPr/>
        </p:nvPicPr>
        <p:blipFill rotWithShape="1">
          <a:blip r:embed="rId2"/>
          <a:srcRect l="8560" t="10870" r="20272" b="11449"/>
          <a:stretch/>
        </p:blipFill>
        <p:spPr>
          <a:xfrm>
            <a:off x="119270" y="0"/>
            <a:ext cx="12072730" cy="7412353"/>
          </a:xfrm>
          <a:prstGeom prst="rect">
            <a:avLst/>
          </a:prstGeom>
        </p:spPr>
      </p:pic>
      <p:sp>
        <p:nvSpPr>
          <p:cNvPr id="3" name="Speech Bubble: Rectangle with Corners Rounded 2">
            <a:extLst>
              <a:ext uri="{FF2B5EF4-FFF2-40B4-BE49-F238E27FC236}">
                <a16:creationId xmlns:a16="http://schemas.microsoft.com/office/drawing/2014/main" id="{4995693D-A948-4533-9E91-61EE74868407}"/>
              </a:ext>
            </a:extLst>
          </p:cNvPr>
          <p:cNvSpPr/>
          <p:nvPr/>
        </p:nvSpPr>
        <p:spPr>
          <a:xfrm>
            <a:off x="4523012" y="675302"/>
            <a:ext cx="1797977" cy="976045"/>
          </a:xfrm>
          <a:prstGeom prst="wedgeRoundRectCallout">
            <a:avLst>
              <a:gd name="adj1" fmla="val -88541"/>
              <a:gd name="adj2" fmla="val 219570"/>
              <a:gd name="adj3" fmla="val 16667"/>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Odds ratio</a:t>
            </a:r>
          </a:p>
        </p:txBody>
      </p:sp>
      <p:sp>
        <p:nvSpPr>
          <p:cNvPr id="7" name="Speech Bubble: Rectangle with Corners Rounded 6">
            <a:extLst>
              <a:ext uri="{FF2B5EF4-FFF2-40B4-BE49-F238E27FC236}">
                <a16:creationId xmlns:a16="http://schemas.microsoft.com/office/drawing/2014/main" id="{9AB20D10-8964-4BA1-8D09-F2D82C08D746}"/>
              </a:ext>
            </a:extLst>
          </p:cNvPr>
          <p:cNvSpPr/>
          <p:nvPr/>
        </p:nvSpPr>
        <p:spPr>
          <a:xfrm>
            <a:off x="6876722" y="675302"/>
            <a:ext cx="1797977" cy="976045"/>
          </a:xfrm>
          <a:prstGeom prst="wedgeRoundRectCallout">
            <a:avLst>
              <a:gd name="adj1" fmla="val -7168"/>
              <a:gd name="adj2" fmla="val 211745"/>
              <a:gd name="adj3" fmla="val 16667"/>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P-value</a:t>
            </a:r>
          </a:p>
        </p:txBody>
      </p:sp>
    </p:spTree>
    <p:extLst>
      <p:ext uri="{BB962C8B-B14F-4D97-AF65-F5344CB8AC3E}">
        <p14:creationId xmlns:p14="http://schemas.microsoft.com/office/powerpoint/2010/main" val="9395002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E68A1-BA3F-4478-AF37-0223E3F686C3}"/>
              </a:ext>
            </a:extLst>
          </p:cNvPr>
          <p:cNvPicPr>
            <a:picLocks noChangeAspect="1"/>
          </p:cNvPicPr>
          <p:nvPr/>
        </p:nvPicPr>
        <p:blipFill rotWithShape="1">
          <a:blip r:embed="rId2"/>
          <a:srcRect l="8560" t="10870" r="20272" b="11449"/>
          <a:stretch/>
        </p:blipFill>
        <p:spPr>
          <a:xfrm>
            <a:off x="119270" y="0"/>
            <a:ext cx="12072730" cy="7412353"/>
          </a:xfrm>
          <a:prstGeom prst="rect">
            <a:avLst/>
          </a:prstGeom>
        </p:spPr>
      </p:pic>
      <p:sp>
        <p:nvSpPr>
          <p:cNvPr id="3" name="Speech Bubble: Rectangle with Corners Rounded 2">
            <a:extLst>
              <a:ext uri="{FF2B5EF4-FFF2-40B4-BE49-F238E27FC236}">
                <a16:creationId xmlns:a16="http://schemas.microsoft.com/office/drawing/2014/main" id="{4995693D-A948-4533-9E91-61EE74868407}"/>
              </a:ext>
            </a:extLst>
          </p:cNvPr>
          <p:cNvSpPr/>
          <p:nvPr/>
        </p:nvSpPr>
        <p:spPr>
          <a:xfrm>
            <a:off x="4523012" y="675302"/>
            <a:ext cx="1797977" cy="976045"/>
          </a:xfrm>
          <a:prstGeom prst="wedgeRoundRectCallout">
            <a:avLst>
              <a:gd name="adj1" fmla="val -88541"/>
              <a:gd name="adj2" fmla="val 219570"/>
              <a:gd name="adj3" fmla="val 16667"/>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Odds ratio</a:t>
            </a:r>
          </a:p>
        </p:txBody>
      </p:sp>
      <p:sp>
        <p:nvSpPr>
          <p:cNvPr id="4" name="Speech Bubble: Rectangle with Corners Rounded 3">
            <a:extLst>
              <a:ext uri="{FF2B5EF4-FFF2-40B4-BE49-F238E27FC236}">
                <a16:creationId xmlns:a16="http://schemas.microsoft.com/office/drawing/2014/main" id="{2F7FD1FB-8FCD-4516-B315-8CA55D34C9AD}"/>
              </a:ext>
            </a:extLst>
          </p:cNvPr>
          <p:cNvSpPr/>
          <p:nvPr/>
        </p:nvSpPr>
        <p:spPr>
          <a:xfrm>
            <a:off x="6876722" y="675302"/>
            <a:ext cx="1797977" cy="976045"/>
          </a:xfrm>
          <a:prstGeom prst="wedgeRoundRectCallout">
            <a:avLst>
              <a:gd name="adj1" fmla="val -7168"/>
              <a:gd name="adj2" fmla="val 211745"/>
              <a:gd name="adj3" fmla="val 16667"/>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P-value</a:t>
            </a:r>
          </a:p>
        </p:txBody>
      </p:sp>
      <p:sp>
        <p:nvSpPr>
          <p:cNvPr id="5" name="Speech Bubble: Rectangle with Corners Rounded 4">
            <a:extLst>
              <a:ext uri="{FF2B5EF4-FFF2-40B4-BE49-F238E27FC236}">
                <a16:creationId xmlns:a16="http://schemas.microsoft.com/office/drawing/2014/main" id="{A5DFF59C-A02D-4EDA-B31E-D31233A6485B}"/>
              </a:ext>
            </a:extLst>
          </p:cNvPr>
          <p:cNvSpPr/>
          <p:nvPr/>
        </p:nvSpPr>
        <p:spPr>
          <a:xfrm>
            <a:off x="9772901" y="675301"/>
            <a:ext cx="1797977" cy="976045"/>
          </a:xfrm>
          <a:prstGeom prst="wedgeRoundRectCallout">
            <a:avLst>
              <a:gd name="adj1" fmla="val -18596"/>
              <a:gd name="adj2" fmla="val 134363"/>
              <a:gd name="adj3" fmla="val 16667"/>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95% CI</a:t>
            </a:r>
          </a:p>
        </p:txBody>
      </p:sp>
      <p:sp>
        <p:nvSpPr>
          <p:cNvPr id="8" name="Right Brace 7">
            <a:extLst>
              <a:ext uri="{FF2B5EF4-FFF2-40B4-BE49-F238E27FC236}">
                <a16:creationId xmlns:a16="http://schemas.microsoft.com/office/drawing/2014/main" id="{ACD48550-2405-401D-BA87-C97FF7F181D7}"/>
              </a:ext>
            </a:extLst>
          </p:cNvPr>
          <p:cNvSpPr/>
          <p:nvPr/>
        </p:nvSpPr>
        <p:spPr>
          <a:xfrm rot="16200000">
            <a:off x="10117383" y="1982204"/>
            <a:ext cx="536713" cy="2108399"/>
          </a:xfrm>
          <a:prstGeom prst="righ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255264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E68A1-BA3F-4478-AF37-0223E3F686C3}"/>
              </a:ext>
            </a:extLst>
          </p:cNvPr>
          <p:cNvPicPr>
            <a:picLocks noChangeAspect="1"/>
          </p:cNvPicPr>
          <p:nvPr/>
        </p:nvPicPr>
        <p:blipFill rotWithShape="1">
          <a:blip r:embed="rId2"/>
          <a:srcRect l="8560" t="10870" r="20272" b="11449"/>
          <a:stretch/>
        </p:blipFill>
        <p:spPr>
          <a:xfrm>
            <a:off x="119270" y="0"/>
            <a:ext cx="12072730" cy="7412353"/>
          </a:xfrm>
          <a:prstGeom prst="rect">
            <a:avLst/>
          </a:prstGeom>
        </p:spPr>
      </p:pic>
      <p:sp>
        <p:nvSpPr>
          <p:cNvPr id="3" name="Speech Bubble: Rectangle with Corners Rounded 2">
            <a:extLst>
              <a:ext uri="{FF2B5EF4-FFF2-40B4-BE49-F238E27FC236}">
                <a16:creationId xmlns:a16="http://schemas.microsoft.com/office/drawing/2014/main" id="{4995693D-A948-4533-9E91-61EE74868407}"/>
              </a:ext>
            </a:extLst>
          </p:cNvPr>
          <p:cNvSpPr/>
          <p:nvPr/>
        </p:nvSpPr>
        <p:spPr>
          <a:xfrm>
            <a:off x="4523012" y="675302"/>
            <a:ext cx="1797977" cy="976045"/>
          </a:xfrm>
          <a:prstGeom prst="wedgeRoundRectCallout">
            <a:avLst>
              <a:gd name="adj1" fmla="val -88541"/>
              <a:gd name="adj2" fmla="val 219570"/>
              <a:gd name="adj3" fmla="val 16667"/>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Odds ratio</a:t>
            </a:r>
          </a:p>
        </p:txBody>
      </p:sp>
      <p:sp>
        <p:nvSpPr>
          <p:cNvPr id="4" name="Speech Bubble: Rectangle with Corners Rounded 3">
            <a:extLst>
              <a:ext uri="{FF2B5EF4-FFF2-40B4-BE49-F238E27FC236}">
                <a16:creationId xmlns:a16="http://schemas.microsoft.com/office/drawing/2014/main" id="{2F7FD1FB-8FCD-4516-B315-8CA55D34C9AD}"/>
              </a:ext>
            </a:extLst>
          </p:cNvPr>
          <p:cNvSpPr/>
          <p:nvPr/>
        </p:nvSpPr>
        <p:spPr>
          <a:xfrm>
            <a:off x="6876722" y="675302"/>
            <a:ext cx="1797977" cy="976045"/>
          </a:xfrm>
          <a:prstGeom prst="wedgeRoundRectCallout">
            <a:avLst>
              <a:gd name="adj1" fmla="val -7168"/>
              <a:gd name="adj2" fmla="val 211745"/>
              <a:gd name="adj3" fmla="val 16667"/>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P-value</a:t>
            </a:r>
          </a:p>
        </p:txBody>
      </p:sp>
      <p:sp>
        <p:nvSpPr>
          <p:cNvPr id="5" name="Speech Bubble: Rectangle with Corners Rounded 4">
            <a:extLst>
              <a:ext uri="{FF2B5EF4-FFF2-40B4-BE49-F238E27FC236}">
                <a16:creationId xmlns:a16="http://schemas.microsoft.com/office/drawing/2014/main" id="{A5DFF59C-A02D-4EDA-B31E-D31233A6485B}"/>
              </a:ext>
            </a:extLst>
          </p:cNvPr>
          <p:cNvSpPr/>
          <p:nvPr/>
        </p:nvSpPr>
        <p:spPr>
          <a:xfrm>
            <a:off x="9772901" y="675301"/>
            <a:ext cx="1797977" cy="976045"/>
          </a:xfrm>
          <a:prstGeom prst="wedgeRoundRectCallout">
            <a:avLst>
              <a:gd name="adj1" fmla="val -18596"/>
              <a:gd name="adj2" fmla="val 134363"/>
              <a:gd name="adj3" fmla="val 16667"/>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95% CI</a:t>
            </a:r>
          </a:p>
        </p:txBody>
      </p:sp>
      <p:sp>
        <p:nvSpPr>
          <p:cNvPr id="8" name="Right Brace 7">
            <a:extLst>
              <a:ext uri="{FF2B5EF4-FFF2-40B4-BE49-F238E27FC236}">
                <a16:creationId xmlns:a16="http://schemas.microsoft.com/office/drawing/2014/main" id="{ACD48550-2405-401D-BA87-C97FF7F181D7}"/>
              </a:ext>
            </a:extLst>
          </p:cNvPr>
          <p:cNvSpPr/>
          <p:nvPr/>
        </p:nvSpPr>
        <p:spPr>
          <a:xfrm rot="16200000">
            <a:off x="10117383" y="1982204"/>
            <a:ext cx="536713" cy="2108399"/>
          </a:xfrm>
          <a:prstGeom prst="righ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5706DF51-F762-4C9F-AB8E-3E2C879F37E8}"/>
              </a:ext>
            </a:extLst>
          </p:cNvPr>
          <p:cNvGraphicFramePr>
            <a:graphicFrameLocks noGrp="1"/>
          </p:cNvGraphicFramePr>
          <p:nvPr>
            <p:extLst/>
          </p:nvPr>
        </p:nvGraphicFramePr>
        <p:xfrm>
          <a:off x="316786" y="4603840"/>
          <a:ext cx="11558427" cy="6733728"/>
        </p:xfrm>
        <a:graphic>
          <a:graphicData uri="http://schemas.openxmlformats.org/drawingml/2006/table">
            <a:tbl>
              <a:tblPr>
                <a:tableStyleId>{5C22544A-7EE6-4342-B048-85BDC9FD1C3A}</a:tableStyleId>
              </a:tblPr>
              <a:tblGrid>
                <a:gridCol w="450500">
                  <a:extLst>
                    <a:ext uri="{9D8B030D-6E8A-4147-A177-3AD203B41FA5}">
                      <a16:colId xmlns:a16="http://schemas.microsoft.com/office/drawing/2014/main" val="3144649494"/>
                    </a:ext>
                  </a:extLst>
                </a:gridCol>
                <a:gridCol w="3309730">
                  <a:extLst>
                    <a:ext uri="{9D8B030D-6E8A-4147-A177-3AD203B41FA5}">
                      <a16:colId xmlns:a16="http://schemas.microsoft.com/office/drawing/2014/main" val="465236286"/>
                    </a:ext>
                  </a:extLst>
                </a:gridCol>
                <a:gridCol w="2753139">
                  <a:extLst>
                    <a:ext uri="{9D8B030D-6E8A-4147-A177-3AD203B41FA5}">
                      <a16:colId xmlns:a16="http://schemas.microsoft.com/office/drawing/2014/main" val="3451655526"/>
                    </a:ext>
                  </a:extLst>
                </a:gridCol>
                <a:gridCol w="1083365">
                  <a:extLst>
                    <a:ext uri="{9D8B030D-6E8A-4147-A177-3AD203B41FA5}">
                      <a16:colId xmlns:a16="http://schemas.microsoft.com/office/drawing/2014/main" val="3643886189"/>
                    </a:ext>
                  </a:extLst>
                </a:gridCol>
                <a:gridCol w="2504661">
                  <a:extLst>
                    <a:ext uri="{9D8B030D-6E8A-4147-A177-3AD203B41FA5}">
                      <a16:colId xmlns:a16="http://schemas.microsoft.com/office/drawing/2014/main" val="4096727535"/>
                    </a:ext>
                  </a:extLst>
                </a:gridCol>
                <a:gridCol w="1457032">
                  <a:extLst>
                    <a:ext uri="{9D8B030D-6E8A-4147-A177-3AD203B41FA5}">
                      <a16:colId xmlns:a16="http://schemas.microsoft.com/office/drawing/2014/main" val="419452155"/>
                    </a:ext>
                  </a:extLst>
                </a:gridCol>
              </a:tblGrid>
              <a:tr h="270981">
                <a:tc gridSpan="2">
                  <a:txBody>
                    <a:bodyPr/>
                    <a:lstStyle/>
                    <a:p>
                      <a:pPr algn="l" fontAlgn="b"/>
                      <a:r>
                        <a:rPr lang="en-US" sz="1800" b="1" i="0" u="none" strike="noStrike" dirty="0">
                          <a:solidFill>
                            <a:srgbClr val="000000"/>
                          </a:solidFill>
                          <a:effectLst/>
                          <a:latin typeface="Times New Roman" panose="02020603050405020304" pitchFamily="18" charset="0"/>
                          <a:cs typeface="Times New Roman" panose="02020603050405020304" pitchFamily="18" charset="0"/>
                        </a:rPr>
                        <a:t>Independent variables</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fontAlgn="b"/>
                      <a:r>
                        <a:rPr lang="en-US" sz="1800" b="1" u="none" strike="noStrike" dirty="0">
                          <a:effectLst/>
                          <a:latin typeface="Times New Roman" panose="02020603050405020304" pitchFamily="18" charset="0"/>
                          <a:cs typeface="Times New Roman" panose="02020603050405020304" pitchFamily="18" charset="0"/>
                        </a:rPr>
                        <a:t>Unadjusted OR (95% CI)</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latin typeface="Times New Roman" panose="02020603050405020304" pitchFamily="18" charset="0"/>
                          <a:cs typeface="Times New Roman" panose="02020603050405020304" pitchFamily="18" charset="0"/>
                        </a:rPr>
                        <a:t>p-value</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solidFill>
                            <a:schemeClr val="bg1"/>
                          </a:solidFill>
                          <a:effectLst/>
                          <a:latin typeface="Times New Roman" panose="02020603050405020304" pitchFamily="18" charset="0"/>
                          <a:cs typeface="Times New Roman" panose="02020603050405020304" pitchFamily="18" charset="0"/>
                        </a:rPr>
                        <a:t>Adjusted OR (95%) CI</a:t>
                      </a:r>
                      <a:endParaRPr lang="en-US" sz="18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solidFill>
                            <a:schemeClr val="bg1"/>
                          </a:solidFill>
                          <a:effectLst/>
                          <a:latin typeface="Times New Roman" panose="02020603050405020304" pitchFamily="18" charset="0"/>
                          <a:cs typeface="Times New Roman" panose="02020603050405020304" pitchFamily="18" charset="0"/>
                        </a:rPr>
                        <a:t>p-value</a:t>
                      </a:r>
                      <a:endParaRPr lang="en-US" sz="18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39112673"/>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Wearing mask</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2030948"/>
                  </a:ext>
                </a:extLst>
              </a:tr>
              <a:tr h="270981">
                <a:tc>
                  <a:txBody>
                    <a:bodyPr/>
                    <a:lstStyle/>
                    <a:p>
                      <a:pPr algn="l"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Wore mask</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94114319"/>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Did not wear mask</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3.84 (2.70, 5.47)</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4.06 (2.51, 6.55)</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8690884"/>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Maintaining social distance</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67480216"/>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Maintained social distance</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0118443"/>
                  </a:ext>
                </a:extLst>
              </a:tr>
              <a:tr h="270981">
                <a:tc>
                  <a:txBody>
                    <a:bodyPr/>
                    <a:lstStyle/>
                    <a:p>
                      <a:pPr algn="l"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Did not maintain social distance</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3.15 (2.22, 4.47)</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2.61 (1.62, 4.2)</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0084190"/>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Sex of respondence</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6419017"/>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800" u="none" strike="noStrike">
                          <a:solidFill>
                            <a:schemeClr val="bg1"/>
                          </a:solidFill>
                          <a:effectLst/>
                          <a:latin typeface="Times New Roman" panose="02020603050405020304" pitchFamily="18" charset="0"/>
                          <a:cs typeface="Times New Roman" panose="02020603050405020304" pitchFamily="18" charset="0"/>
                        </a:rPr>
                        <a:t>Male</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5800255"/>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Female</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0.76 (0.54, 1.06)</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0.105</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0.72 (0.45, 1.15)</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0.167</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1365209"/>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Age in year</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0.99 (0.98, 1.01)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0.44</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1.00 (0.98, 1.02)</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0.782</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8635075"/>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Education level</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92750454"/>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800" u="none" strike="noStrike">
                          <a:solidFill>
                            <a:schemeClr val="bg1"/>
                          </a:solidFill>
                          <a:effectLst/>
                          <a:latin typeface="Times New Roman" panose="02020603050405020304" pitchFamily="18" charset="0"/>
                          <a:cs typeface="Times New Roman" panose="02020603050405020304" pitchFamily="18" charset="0"/>
                        </a:rPr>
                        <a:t>No schooling</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883"/>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800" u="none" strike="noStrike">
                          <a:solidFill>
                            <a:schemeClr val="bg1"/>
                          </a:solidFill>
                          <a:effectLst/>
                          <a:latin typeface="Times New Roman" panose="02020603050405020304" pitchFamily="18" charset="0"/>
                          <a:cs typeface="Times New Roman" panose="02020603050405020304" pitchFamily="18" charset="0"/>
                        </a:rPr>
                        <a:t>Primary complete</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1.71 (1.03, 2.83)</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0.038</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1.80 (0.91, 3.55)</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0.092</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9571628"/>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800" u="none" strike="noStrike">
                          <a:solidFill>
                            <a:schemeClr val="bg1"/>
                          </a:solidFill>
                          <a:effectLst/>
                          <a:latin typeface="Times New Roman" panose="02020603050405020304" pitchFamily="18" charset="0"/>
                          <a:cs typeface="Times New Roman" panose="02020603050405020304" pitchFamily="18" charset="0"/>
                        </a:rPr>
                        <a:t>Secondary complete</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4.34 (2.57, 7.32)</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3.67 (1.82, 7.40)</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rPr>
                        <a:t>&lt;0.001</a:t>
                      </a:r>
                      <a:endParaRPr kumimoji="0" lang="en-US" sz="18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4919172"/>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Higher</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12.0 (5.38, 26.76)</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8.43 (3.13, 22.7)</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8573159"/>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SES</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25537577"/>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800" u="none" strike="noStrike">
                          <a:solidFill>
                            <a:schemeClr val="bg1"/>
                          </a:solidFill>
                          <a:effectLst/>
                          <a:latin typeface="Times New Roman" panose="02020603050405020304" pitchFamily="18" charset="0"/>
                          <a:cs typeface="Times New Roman" panose="02020603050405020304" pitchFamily="18" charset="0"/>
                        </a:rPr>
                        <a:t>poor</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6901015"/>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800" u="none" strike="noStrike">
                          <a:solidFill>
                            <a:schemeClr val="bg1"/>
                          </a:solidFill>
                          <a:effectLst/>
                          <a:latin typeface="Times New Roman" panose="02020603050405020304" pitchFamily="18" charset="0"/>
                          <a:cs typeface="Times New Roman" panose="02020603050405020304" pitchFamily="18" charset="0"/>
                        </a:rPr>
                        <a:t>Middle</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2.15 (1.36, 3.39)</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1.97 (1.07, 3.65)</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0.030</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3890750"/>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Rich</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5.20 (3.15, 8.58)</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4.54 (2.32, 8.90)</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9224051"/>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Washed their hand</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0077752"/>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800" u="none" strike="noStrike">
                          <a:solidFill>
                            <a:schemeClr val="bg1"/>
                          </a:solidFill>
                          <a:effectLst/>
                          <a:latin typeface="Times New Roman" panose="02020603050405020304" pitchFamily="18" charset="0"/>
                          <a:cs typeface="Times New Roman" panose="02020603050405020304" pitchFamily="18" charset="0"/>
                        </a:rPr>
                        <a:t>No </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8530208"/>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Yes</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0.57 (0.40, 0.80)</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0.55 (0.34, 0.88)</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0.014</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93542564"/>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Body weight in kg</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1.16 (1.13, 1.19)</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1.15 (1.11, 1.18)</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4719944"/>
                  </a:ext>
                </a:extLst>
              </a:tr>
            </a:tbl>
          </a:graphicData>
        </a:graphic>
      </p:graphicFrame>
    </p:spTree>
    <p:extLst>
      <p:ext uri="{BB962C8B-B14F-4D97-AF65-F5344CB8AC3E}">
        <p14:creationId xmlns:p14="http://schemas.microsoft.com/office/powerpoint/2010/main" val="7956989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AD1633A-4100-47AE-904F-5E2B18782986}"/>
              </a:ext>
            </a:extLst>
          </p:cNvPr>
          <p:cNvGraphicFramePr>
            <a:graphicFrameLocks noGrp="1"/>
          </p:cNvGraphicFramePr>
          <p:nvPr>
            <p:extLst/>
          </p:nvPr>
        </p:nvGraphicFramePr>
        <p:xfrm>
          <a:off x="205483" y="133564"/>
          <a:ext cx="11558427" cy="6733728"/>
        </p:xfrm>
        <a:graphic>
          <a:graphicData uri="http://schemas.openxmlformats.org/drawingml/2006/table">
            <a:tbl>
              <a:tblPr>
                <a:tableStyleId>{5C22544A-7EE6-4342-B048-85BDC9FD1C3A}</a:tableStyleId>
              </a:tblPr>
              <a:tblGrid>
                <a:gridCol w="450500">
                  <a:extLst>
                    <a:ext uri="{9D8B030D-6E8A-4147-A177-3AD203B41FA5}">
                      <a16:colId xmlns:a16="http://schemas.microsoft.com/office/drawing/2014/main" val="3144649494"/>
                    </a:ext>
                  </a:extLst>
                </a:gridCol>
                <a:gridCol w="3309730">
                  <a:extLst>
                    <a:ext uri="{9D8B030D-6E8A-4147-A177-3AD203B41FA5}">
                      <a16:colId xmlns:a16="http://schemas.microsoft.com/office/drawing/2014/main" val="465236286"/>
                    </a:ext>
                  </a:extLst>
                </a:gridCol>
                <a:gridCol w="2753139">
                  <a:extLst>
                    <a:ext uri="{9D8B030D-6E8A-4147-A177-3AD203B41FA5}">
                      <a16:colId xmlns:a16="http://schemas.microsoft.com/office/drawing/2014/main" val="3451655526"/>
                    </a:ext>
                  </a:extLst>
                </a:gridCol>
                <a:gridCol w="1083365">
                  <a:extLst>
                    <a:ext uri="{9D8B030D-6E8A-4147-A177-3AD203B41FA5}">
                      <a16:colId xmlns:a16="http://schemas.microsoft.com/office/drawing/2014/main" val="3643886189"/>
                    </a:ext>
                  </a:extLst>
                </a:gridCol>
                <a:gridCol w="2504661">
                  <a:extLst>
                    <a:ext uri="{9D8B030D-6E8A-4147-A177-3AD203B41FA5}">
                      <a16:colId xmlns:a16="http://schemas.microsoft.com/office/drawing/2014/main" val="4096727535"/>
                    </a:ext>
                  </a:extLst>
                </a:gridCol>
                <a:gridCol w="1457032">
                  <a:extLst>
                    <a:ext uri="{9D8B030D-6E8A-4147-A177-3AD203B41FA5}">
                      <a16:colId xmlns:a16="http://schemas.microsoft.com/office/drawing/2014/main" val="419452155"/>
                    </a:ext>
                  </a:extLst>
                </a:gridCol>
              </a:tblGrid>
              <a:tr h="270981">
                <a:tc gridSpan="2">
                  <a:txBody>
                    <a:bodyPr/>
                    <a:lstStyle/>
                    <a:p>
                      <a:pPr algn="l" fontAlgn="b"/>
                      <a:r>
                        <a:rPr lang="en-US" sz="1800" b="1" i="0" u="none" strike="noStrike" dirty="0">
                          <a:solidFill>
                            <a:srgbClr val="000000"/>
                          </a:solidFill>
                          <a:effectLst/>
                          <a:latin typeface="Times New Roman" panose="02020603050405020304" pitchFamily="18" charset="0"/>
                          <a:cs typeface="Times New Roman" panose="02020603050405020304" pitchFamily="18" charset="0"/>
                        </a:rPr>
                        <a:t>Independent variables</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800" b="1" u="none" strike="noStrike" dirty="0">
                          <a:effectLst/>
                          <a:latin typeface="Times New Roman" panose="02020603050405020304" pitchFamily="18" charset="0"/>
                          <a:cs typeface="Times New Roman" panose="02020603050405020304" pitchFamily="18" charset="0"/>
                        </a:rPr>
                        <a:t>Unadjusted OR (95% CI)</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latin typeface="Times New Roman" panose="02020603050405020304" pitchFamily="18" charset="0"/>
                          <a:cs typeface="Times New Roman" panose="02020603050405020304" pitchFamily="18" charset="0"/>
                        </a:rPr>
                        <a:t>p-value</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solidFill>
                            <a:schemeClr val="bg1"/>
                          </a:solidFill>
                          <a:effectLst/>
                          <a:latin typeface="Times New Roman" panose="02020603050405020304" pitchFamily="18" charset="0"/>
                          <a:cs typeface="Times New Roman" panose="02020603050405020304" pitchFamily="18" charset="0"/>
                        </a:rPr>
                        <a:t>Adjusted OR (95%) CI</a:t>
                      </a:r>
                      <a:endParaRPr lang="en-US" sz="18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solidFill>
                            <a:schemeClr val="bg1"/>
                          </a:solidFill>
                          <a:effectLst/>
                          <a:latin typeface="Times New Roman" panose="02020603050405020304" pitchFamily="18" charset="0"/>
                          <a:cs typeface="Times New Roman" panose="02020603050405020304" pitchFamily="18" charset="0"/>
                        </a:rPr>
                        <a:t>p-value</a:t>
                      </a:r>
                      <a:endParaRPr lang="en-US" sz="18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9112673"/>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Wearing mask</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030948"/>
                  </a:ext>
                </a:extLst>
              </a:tr>
              <a:tr h="270981">
                <a:tc>
                  <a:txBody>
                    <a:bodyPr/>
                    <a:lstStyle/>
                    <a:p>
                      <a:pPr algn="l"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Wore mask</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4114319"/>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Did not wear mask</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3.84 (2.70, 5.47)</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4.06 (2.51, 6.55)</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8690884"/>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Maintaining social distance</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480216"/>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Maintained social distance</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0118443"/>
                  </a:ext>
                </a:extLst>
              </a:tr>
              <a:tr h="270981">
                <a:tc>
                  <a:txBody>
                    <a:bodyPr/>
                    <a:lstStyle/>
                    <a:p>
                      <a:pPr algn="l"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Did not maintain social distance</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3.15 (2.22, 4.47)</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2.61 (1.62, 4.2)</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0084190"/>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Sex of respondence</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6419017"/>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solidFill>
                            <a:schemeClr val="bg1"/>
                          </a:solidFill>
                          <a:effectLst/>
                          <a:latin typeface="Times New Roman" panose="02020603050405020304" pitchFamily="18" charset="0"/>
                          <a:cs typeface="Times New Roman" panose="02020603050405020304" pitchFamily="18" charset="0"/>
                        </a:rPr>
                        <a:t>Male</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5800255"/>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Female</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0.76 (0.54, 1.06)</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0.105</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0.72 (0.45, 1.15)</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0.167</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1365209"/>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Age in year</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0.99 (0.98, 1.01)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0.44</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1.00 (0.98, 1.02)</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0.782</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8635075"/>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Education level</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2750454"/>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solidFill>
                            <a:schemeClr val="bg1"/>
                          </a:solidFill>
                          <a:effectLst/>
                          <a:latin typeface="Times New Roman" panose="02020603050405020304" pitchFamily="18" charset="0"/>
                          <a:cs typeface="Times New Roman" panose="02020603050405020304" pitchFamily="18" charset="0"/>
                        </a:rPr>
                        <a:t>No schooling</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603883"/>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solidFill>
                            <a:schemeClr val="bg1"/>
                          </a:solidFill>
                          <a:effectLst/>
                          <a:latin typeface="Times New Roman" panose="02020603050405020304" pitchFamily="18" charset="0"/>
                          <a:cs typeface="Times New Roman" panose="02020603050405020304" pitchFamily="18" charset="0"/>
                        </a:rPr>
                        <a:t>Primary complete</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1.71 (1.03, 2.83)</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0.038</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1.80 (0.91, 3.55)</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0.092</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9571628"/>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solidFill>
                            <a:schemeClr val="bg1"/>
                          </a:solidFill>
                          <a:effectLst/>
                          <a:latin typeface="Times New Roman" panose="02020603050405020304" pitchFamily="18" charset="0"/>
                          <a:cs typeface="Times New Roman" panose="02020603050405020304" pitchFamily="18" charset="0"/>
                        </a:rPr>
                        <a:t>Secondary complete</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4.34 (2.57, 7.32)</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3.67 (1.82, 7.40)</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rPr>
                        <a:t>&lt;0.001</a:t>
                      </a:r>
                      <a:endParaRPr kumimoji="0" lang="en-US" sz="18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4919172"/>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Higher</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12.0 (5.38, 26.76)</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8.43 (3.13, 22.7)</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8573159"/>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SES</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5537577"/>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solidFill>
                            <a:schemeClr val="bg1"/>
                          </a:solidFill>
                          <a:effectLst/>
                          <a:latin typeface="Times New Roman" panose="02020603050405020304" pitchFamily="18" charset="0"/>
                          <a:cs typeface="Times New Roman" panose="02020603050405020304" pitchFamily="18" charset="0"/>
                        </a:rPr>
                        <a:t>poor</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6901015"/>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solidFill>
                            <a:schemeClr val="bg1"/>
                          </a:solidFill>
                          <a:effectLst/>
                          <a:latin typeface="Times New Roman" panose="02020603050405020304" pitchFamily="18" charset="0"/>
                          <a:cs typeface="Times New Roman" panose="02020603050405020304" pitchFamily="18" charset="0"/>
                        </a:rPr>
                        <a:t>Middle</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2.15 (1.36, 3.39)</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1.97 (1.07, 3.65)</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0.030</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3890750"/>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Rich</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5.20 (3.15, 8.58)</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4.54 (2.32, 8.90)</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9224051"/>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Washed their hand</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077752"/>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solidFill>
                            <a:schemeClr val="bg1"/>
                          </a:solidFill>
                          <a:effectLst/>
                          <a:latin typeface="Times New Roman" panose="02020603050405020304" pitchFamily="18" charset="0"/>
                          <a:cs typeface="Times New Roman" panose="02020603050405020304" pitchFamily="18" charset="0"/>
                        </a:rPr>
                        <a:t>No </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8530208"/>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Yes</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0.57 (0.40, 0.80)</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0.55 (0.34, 0.88)</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0.014</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3542564"/>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Body weight in kg</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1.16 (1.13, 1.19)</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1.15 (1.11, 1.18)</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4719944"/>
                  </a:ext>
                </a:extLst>
              </a:tr>
            </a:tbl>
          </a:graphicData>
        </a:graphic>
      </p:graphicFrame>
    </p:spTree>
    <p:extLst>
      <p:ext uri="{BB962C8B-B14F-4D97-AF65-F5344CB8AC3E}">
        <p14:creationId xmlns:p14="http://schemas.microsoft.com/office/powerpoint/2010/main" val="24295489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15156" y="1174377"/>
          <a:ext cx="11501714" cy="3031554"/>
        </p:xfrm>
        <a:graphic>
          <a:graphicData uri="http://schemas.openxmlformats.org/drawingml/2006/table">
            <a:tbl>
              <a:tblPr firstRow="1" bandRow="1">
                <a:tableStyleId>{5C22544A-7EE6-4342-B048-85BDC9FD1C3A}</a:tableStyleId>
              </a:tblPr>
              <a:tblGrid>
                <a:gridCol w="1712256">
                  <a:extLst>
                    <a:ext uri="{9D8B030D-6E8A-4147-A177-3AD203B41FA5}">
                      <a16:colId xmlns:a16="http://schemas.microsoft.com/office/drawing/2014/main" val="3385805578"/>
                    </a:ext>
                  </a:extLst>
                </a:gridCol>
                <a:gridCol w="663388">
                  <a:extLst>
                    <a:ext uri="{9D8B030D-6E8A-4147-A177-3AD203B41FA5}">
                      <a16:colId xmlns:a16="http://schemas.microsoft.com/office/drawing/2014/main" val="3775371094"/>
                    </a:ext>
                  </a:extLst>
                </a:gridCol>
                <a:gridCol w="690282">
                  <a:extLst>
                    <a:ext uri="{9D8B030D-6E8A-4147-A177-3AD203B41FA5}">
                      <a16:colId xmlns:a16="http://schemas.microsoft.com/office/drawing/2014/main" val="2200275239"/>
                    </a:ext>
                  </a:extLst>
                </a:gridCol>
                <a:gridCol w="767980">
                  <a:extLst>
                    <a:ext uri="{9D8B030D-6E8A-4147-A177-3AD203B41FA5}">
                      <a16:colId xmlns:a16="http://schemas.microsoft.com/office/drawing/2014/main" val="2367632817"/>
                    </a:ext>
                  </a:extLst>
                </a:gridCol>
                <a:gridCol w="958476">
                  <a:extLst>
                    <a:ext uri="{9D8B030D-6E8A-4147-A177-3AD203B41FA5}">
                      <a16:colId xmlns:a16="http://schemas.microsoft.com/office/drawing/2014/main" val="2439468236"/>
                    </a:ext>
                  </a:extLst>
                </a:gridCol>
                <a:gridCol w="958476">
                  <a:extLst>
                    <a:ext uri="{9D8B030D-6E8A-4147-A177-3AD203B41FA5}">
                      <a16:colId xmlns:a16="http://schemas.microsoft.com/office/drawing/2014/main" val="2735861570"/>
                    </a:ext>
                  </a:extLst>
                </a:gridCol>
                <a:gridCol w="958476">
                  <a:extLst>
                    <a:ext uri="{9D8B030D-6E8A-4147-A177-3AD203B41FA5}">
                      <a16:colId xmlns:a16="http://schemas.microsoft.com/office/drawing/2014/main" val="2157091162"/>
                    </a:ext>
                  </a:extLst>
                </a:gridCol>
                <a:gridCol w="958476">
                  <a:extLst>
                    <a:ext uri="{9D8B030D-6E8A-4147-A177-3AD203B41FA5}">
                      <a16:colId xmlns:a16="http://schemas.microsoft.com/office/drawing/2014/main" val="2638757723"/>
                    </a:ext>
                  </a:extLst>
                </a:gridCol>
                <a:gridCol w="958476">
                  <a:extLst>
                    <a:ext uri="{9D8B030D-6E8A-4147-A177-3AD203B41FA5}">
                      <a16:colId xmlns:a16="http://schemas.microsoft.com/office/drawing/2014/main" val="3389122819"/>
                    </a:ext>
                  </a:extLst>
                </a:gridCol>
                <a:gridCol w="958476">
                  <a:extLst>
                    <a:ext uri="{9D8B030D-6E8A-4147-A177-3AD203B41FA5}">
                      <a16:colId xmlns:a16="http://schemas.microsoft.com/office/drawing/2014/main" val="552479589"/>
                    </a:ext>
                  </a:extLst>
                </a:gridCol>
                <a:gridCol w="796364">
                  <a:extLst>
                    <a:ext uri="{9D8B030D-6E8A-4147-A177-3AD203B41FA5}">
                      <a16:colId xmlns:a16="http://schemas.microsoft.com/office/drawing/2014/main" val="843964397"/>
                    </a:ext>
                  </a:extLst>
                </a:gridCol>
                <a:gridCol w="1120588">
                  <a:extLst>
                    <a:ext uri="{9D8B030D-6E8A-4147-A177-3AD203B41FA5}">
                      <a16:colId xmlns:a16="http://schemas.microsoft.com/office/drawing/2014/main" val="1470780675"/>
                    </a:ext>
                  </a:extLst>
                </a:gridCol>
              </a:tblGrid>
              <a:tr h="745554">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ID: Time</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t2</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t3</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t4</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t5</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t6</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t7</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t8</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t9</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t10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Count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7781564"/>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112749"/>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2</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140898"/>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3</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8554327"/>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4</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4123180"/>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5</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3169555"/>
                  </a:ext>
                </a:extLst>
              </a:tr>
            </a:tbl>
          </a:graphicData>
        </a:graphic>
      </p:graphicFrame>
      <p:sp>
        <p:nvSpPr>
          <p:cNvPr id="5" name="Text Placeholder 1"/>
          <p:cNvSpPr>
            <a:spLocks noGrp="1"/>
          </p:cNvSpPr>
          <p:nvPr>
            <p:ph type="body" sz="quarter" idx="10"/>
          </p:nvPr>
        </p:nvSpPr>
        <p:spPr>
          <a:xfrm>
            <a:off x="960000" y="504000"/>
            <a:ext cx="10272000" cy="576000"/>
          </a:xfrm>
        </p:spPr>
        <p:txBody>
          <a:bodyPr/>
          <a:lstStyle/>
          <a:p>
            <a:pPr algn="ctr"/>
            <a:r>
              <a:rPr lang="en-US" dirty="0" smtClean="0"/>
              <a:t>Count model</a:t>
            </a:r>
            <a:endParaRPr lang="en-US" dirty="0"/>
          </a:p>
        </p:txBody>
      </p:sp>
      <p:sp>
        <p:nvSpPr>
          <p:cNvPr id="3" name="Oval 2"/>
          <p:cNvSpPr/>
          <p:nvPr/>
        </p:nvSpPr>
        <p:spPr>
          <a:xfrm>
            <a:off x="6276779" y="4814047"/>
            <a:ext cx="2544492" cy="824753"/>
          </a:xfrm>
          <a:prstGeom prst="ellipse">
            <a:avLst/>
          </a:prstGeom>
          <a:solidFill>
            <a:schemeClr val="bg1">
              <a:lumMod val="9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Within follow-up</a:t>
            </a:r>
            <a:endParaRPr lang="en-US" dirty="0">
              <a:solidFill>
                <a:schemeClr val="tx1"/>
              </a:solidFill>
            </a:endParaRPr>
          </a:p>
        </p:txBody>
      </p:sp>
      <p:sp>
        <p:nvSpPr>
          <p:cNvPr id="2" name="Rectangle 1"/>
          <p:cNvSpPr/>
          <p:nvPr/>
        </p:nvSpPr>
        <p:spPr>
          <a:xfrm>
            <a:off x="2799772" y="4571110"/>
            <a:ext cx="3593548" cy="1200329"/>
          </a:xfrm>
          <a:prstGeom prst="rect">
            <a:avLst/>
          </a:prstGeom>
          <a:solidFill>
            <a:schemeClr val="bg1">
              <a:lumMod val="95000"/>
            </a:schemeClr>
          </a:solidFill>
          <a:ln>
            <a:solidFill>
              <a:srgbClr val="00B050"/>
            </a:solidFill>
          </a:ln>
        </p:spPr>
        <p:txBody>
          <a:bodyPr wrap="none">
            <a:spAutoFit/>
          </a:bodyPr>
          <a:lstStyle/>
          <a:p>
            <a:r>
              <a:rPr lang="en-US" dirty="0" err="1"/>
              <a:t>যদি</a:t>
            </a:r>
            <a:r>
              <a:rPr lang="en-US" dirty="0"/>
              <a:t> </a:t>
            </a:r>
            <a:r>
              <a:rPr lang="en-US" dirty="0" err="1"/>
              <a:t>উদ্দেশ্যই</a:t>
            </a:r>
            <a:r>
              <a:rPr lang="en-US" dirty="0"/>
              <a:t> </a:t>
            </a:r>
            <a:r>
              <a:rPr lang="en-US" dirty="0" err="1" smtClean="0"/>
              <a:t>হয়</a:t>
            </a:r>
            <a:endParaRPr lang="en-US" dirty="0" smtClean="0"/>
          </a:p>
          <a:p>
            <a:pPr marL="1498600"/>
            <a:r>
              <a:rPr lang="en-US" dirty="0" smtClean="0"/>
              <a:t>Number of episode</a:t>
            </a:r>
          </a:p>
          <a:p>
            <a:pPr marL="1498600"/>
            <a:r>
              <a:rPr lang="en-US" dirty="0" smtClean="0"/>
              <a:t>Number of infection</a:t>
            </a:r>
          </a:p>
          <a:p>
            <a:pPr marL="1498600"/>
            <a:r>
              <a:rPr lang="en-US" dirty="0" smtClean="0"/>
              <a:t>Number of *****</a:t>
            </a:r>
            <a:endParaRPr lang="en-US" dirty="0"/>
          </a:p>
        </p:txBody>
      </p:sp>
    </p:spTree>
    <p:extLst>
      <p:ext uri="{BB962C8B-B14F-4D97-AF65-F5344CB8AC3E}">
        <p14:creationId xmlns:p14="http://schemas.microsoft.com/office/powerpoint/2010/main" val="36049377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6EB85D0-E59B-47FB-B819-832D4DC4F78C}"/>
              </a:ext>
            </a:extLst>
          </p:cNvPr>
          <p:cNvGrpSpPr/>
          <p:nvPr/>
        </p:nvGrpSpPr>
        <p:grpSpPr>
          <a:xfrm>
            <a:off x="6513213" y="2756478"/>
            <a:ext cx="1309511" cy="1143174"/>
            <a:chOff x="8741662" y="2285826"/>
            <a:chExt cx="1309511" cy="1143174"/>
          </a:xfrm>
        </p:grpSpPr>
        <p:pic>
          <p:nvPicPr>
            <p:cNvPr id="9" name="Picture 8" descr="1811485141599778122-512.png">
              <a:extLst>
                <a:ext uri="{FF2B5EF4-FFF2-40B4-BE49-F238E27FC236}">
                  <a16:creationId xmlns:a16="http://schemas.microsoft.com/office/drawing/2014/main" id="{8FFBC9DC-CEB2-4673-A980-3799B09B1807}"/>
                </a:ext>
              </a:extLst>
            </p:cNvPr>
            <p:cNvPicPr>
              <a:picLocks noChangeAspect="1"/>
            </p:cNvPicPr>
            <p:nvPr/>
          </p:nvPicPr>
          <p:blipFill>
            <a:blip r:embed="rId2" cstate="print"/>
            <a:stretch>
              <a:fillRect/>
            </a:stretch>
          </p:blipFill>
          <p:spPr>
            <a:xfrm>
              <a:off x="8907317" y="2399597"/>
              <a:ext cx="990600" cy="851187"/>
            </a:xfrm>
            <a:prstGeom prst="rect">
              <a:avLst/>
            </a:prstGeom>
          </p:spPr>
        </p:pic>
        <p:sp>
          <p:nvSpPr>
            <p:cNvPr id="12" name="Oval 11">
              <a:extLst>
                <a:ext uri="{FF2B5EF4-FFF2-40B4-BE49-F238E27FC236}">
                  <a16:creationId xmlns:a16="http://schemas.microsoft.com/office/drawing/2014/main" id="{6BCF75FB-F99A-40EA-B6FE-13711AB241C7}"/>
                </a:ext>
              </a:extLst>
            </p:cNvPr>
            <p:cNvSpPr/>
            <p:nvPr/>
          </p:nvSpPr>
          <p:spPr>
            <a:xfrm>
              <a:off x="8741662" y="2285826"/>
              <a:ext cx="1309511" cy="11431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8D83BCC-62B9-42AB-9AE9-BE701CB9EC46}"/>
              </a:ext>
            </a:extLst>
          </p:cNvPr>
          <p:cNvGrpSpPr/>
          <p:nvPr/>
        </p:nvGrpSpPr>
        <p:grpSpPr>
          <a:xfrm>
            <a:off x="1612404" y="2870249"/>
            <a:ext cx="1309511" cy="1143174"/>
            <a:chOff x="1639327" y="1872347"/>
            <a:chExt cx="1309511" cy="1143174"/>
          </a:xfrm>
        </p:grpSpPr>
        <p:pic>
          <p:nvPicPr>
            <p:cNvPr id="10" name="Picture 9">
              <a:extLst>
                <a:ext uri="{FF2B5EF4-FFF2-40B4-BE49-F238E27FC236}">
                  <a16:creationId xmlns:a16="http://schemas.microsoft.com/office/drawing/2014/main" id="{810148DB-430A-42DC-8342-9FA525B320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276" t="24643" r="49808" b="15330"/>
            <a:stretch/>
          </p:blipFill>
          <p:spPr>
            <a:xfrm>
              <a:off x="1871941" y="1889394"/>
              <a:ext cx="978310" cy="1022771"/>
            </a:xfrm>
            <a:prstGeom prst="rect">
              <a:avLst/>
            </a:prstGeom>
            <a:ln>
              <a:noFill/>
            </a:ln>
          </p:spPr>
        </p:pic>
        <p:sp>
          <p:nvSpPr>
            <p:cNvPr id="14" name="Oval 13">
              <a:extLst>
                <a:ext uri="{FF2B5EF4-FFF2-40B4-BE49-F238E27FC236}">
                  <a16:creationId xmlns:a16="http://schemas.microsoft.com/office/drawing/2014/main" id="{1F3109DC-1A6D-4818-AC31-55E1C336CA54}"/>
                </a:ext>
              </a:extLst>
            </p:cNvPr>
            <p:cNvSpPr/>
            <p:nvPr/>
          </p:nvSpPr>
          <p:spPr>
            <a:xfrm>
              <a:off x="1639327" y="1872347"/>
              <a:ext cx="1309511" cy="1143174"/>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7ADC4906-D4C3-4A79-935C-B51EB0CACBBA}"/>
              </a:ext>
            </a:extLst>
          </p:cNvPr>
          <p:cNvGrpSpPr/>
          <p:nvPr/>
        </p:nvGrpSpPr>
        <p:grpSpPr>
          <a:xfrm>
            <a:off x="1612404" y="5345500"/>
            <a:ext cx="1127897" cy="851187"/>
            <a:chOff x="262753" y="2935811"/>
            <a:chExt cx="720206" cy="662940"/>
          </a:xfrm>
        </p:grpSpPr>
        <p:pic>
          <p:nvPicPr>
            <p:cNvPr id="18" name="Picture 4" descr="Resources And Useful Links – Changemakers">
              <a:extLst>
                <a:ext uri="{FF2B5EF4-FFF2-40B4-BE49-F238E27FC236}">
                  <a16:creationId xmlns:a16="http://schemas.microsoft.com/office/drawing/2014/main" id="{A53D0B61-6E8D-4DF5-B49E-FDDBC2A71C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897" y="2983013"/>
              <a:ext cx="604443" cy="604443"/>
            </a:xfrm>
            <a:prstGeom prst="rect">
              <a:avLst/>
            </a:prstGeom>
            <a:noFill/>
            <a:extLst>
              <a:ext uri="{909E8E84-426E-40DD-AFC4-6F175D3DCCD1}">
                <a14:hiddenFill xmlns:a14="http://schemas.microsoft.com/office/drawing/2010/main">
                  <a:solidFill>
                    <a:srgbClr val="FFFFFF"/>
                  </a:solidFill>
                </a14:hiddenFill>
              </a:ext>
            </a:extLst>
          </p:spPr>
        </p:pic>
        <p:sp>
          <p:nvSpPr>
            <p:cNvPr id="19" name="Rounded Rectangle 33">
              <a:extLst>
                <a:ext uri="{FF2B5EF4-FFF2-40B4-BE49-F238E27FC236}">
                  <a16:creationId xmlns:a16="http://schemas.microsoft.com/office/drawing/2014/main" id="{F7AAB1E9-AADD-4289-8486-007E8380B651}"/>
                </a:ext>
              </a:extLst>
            </p:cNvPr>
            <p:cNvSpPr/>
            <p:nvPr/>
          </p:nvSpPr>
          <p:spPr>
            <a:xfrm>
              <a:off x="262753" y="2935811"/>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cxnSp>
        <p:nvCxnSpPr>
          <p:cNvPr id="21" name="Straight Arrow Connector 20">
            <a:extLst>
              <a:ext uri="{FF2B5EF4-FFF2-40B4-BE49-F238E27FC236}">
                <a16:creationId xmlns:a16="http://schemas.microsoft.com/office/drawing/2014/main" id="{1B5FFA6A-1506-4F8B-AEAC-56A0EA81CE40}"/>
              </a:ext>
            </a:extLst>
          </p:cNvPr>
          <p:cNvCxnSpPr>
            <a:cxnSpLocks/>
            <a:stCxn id="19" idx="0"/>
            <a:endCxn id="14" idx="4"/>
          </p:cNvCxnSpPr>
          <p:nvPr/>
        </p:nvCxnSpPr>
        <p:spPr>
          <a:xfrm flipV="1">
            <a:off x="2176353" y="4013423"/>
            <a:ext cx="90807" cy="133207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E487FC82-42AD-4F96-97AB-7F1209FEC870}"/>
              </a:ext>
            </a:extLst>
          </p:cNvPr>
          <p:cNvGrpSpPr/>
          <p:nvPr/>
        </p:nvGrpSpPr>
        <p:grpSpPr>
          <a:xfrm>
            <a:off x="1746026" y="686985"/>
            <a:ext cx="1127897" cy="851187"/>
            <a:chOff x="359897" y="4145486"/>
            <a:chExt cx="720206" cy="662940"/>
          </a:xfrm>
        </p:grpSpPr>
        <p:pic>
          <p:nvPicPr>
            <p:cNvPr id="23" name="Picture 6" descr="Book Education Logo Png, Transparent Png - kindpng">
              <a:extLst>
                <a:ext uri="{FF2B5EF4-FFF2-40B4-BE49-F238E27FC236}">
                  <a16:creationId xmlns:a16="http://schemas.microsoft.com/office/drawing/2014/main" id="{BF366E25-06A1-4A31-9F48-F4F8CEECF3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33" t="6606" r="19127" b="22558"/>
            <a:stretch/>
          </p:blipFill>
          <p:spPr bwMode="auto">
            <a:xfrm>
              <a:off x="426612" y="4145486"/>
              <a:ext cx="622903" cy="619238"/>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34">
              <a:extLst>
                <a:ext uri="{FF2B5EF4-FFF2-40B4-BE49-F238E27FC236}">
                  <a16:creationId xmlns:a16="http://schemas.microsoft.com/office/drawing/2014/main" id="{07DEEBA8-8ACE-4C1A-9AB1-721EA79AC88A}"/>
                </a:ext>
              </a:extLst>
            </p:cNvPr>
            <p:cNvSpPr/>
            <p:nvPr/>
          </p:nvSpPr>
          <p:spPr>
            <a:xfrm>
              <a:off x="359897" y="4145486"/>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cxnSp>
        <p:nvCxnSpPr>
          <p:cNvPr id="26" name="Straight Arrow Connector 25">
            <a:extLst>
              <a:ext uri="{FF2B5EF4-FFF2-40B4-BE49-F238E27FC236}">
                <a16:creationId xmlns:a16="http://schemas.microsoft.com/office/drawing/2014/main" id="{66829F1D-DEDA-4232-AEB0-3BBB15B2C0EC}"/>
              </a:ext>
            </a:extLst>
          </p:cNvPr>
          <p:cNvCxnSpPr>
            <a:cxnSpLocks/>
            <a:stCxn id="24" idx="2"/>
            <a:endCxn id="14" idx="0"/>
          </p:cNvCxnSpPr>
          <p:nvPr/>
        </p:nvCxnSpPr>
        <p:spPr>
          <a:xfrm flipH="1">
            <a:off x="2267160" y="1538172"/>
            <a:ext cx="42815" cy="133207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51252853-3EF4-429D-8E7F-58BA9F42E3E9}"/>
              </a:ext>
            </a:extLst>
          </p:cNvPr>
          <p:cNvGrpSpPr/>
          <p:nvPr/>
        </p:nvGrpSpPr>
        <p:grpSpPr>
          <a:xfrm>
            <a:off x="4789937" y="169041"/>
            <a:ext cx="1127897" cy="851187"/>
            <a:chOff x="359897" y="5136086"/>
            <a:chExt cx="720206" cy="662940"/>
          </a:xfrm>
        </p:grpSpPr>
        <p:sp>
          <p:nvSpPr>
            <p:cNvPr id="28" name="Rounded Rectangle 35">
              <a:extLst>
                <a:ext uri="{FF2B5EF4-FFF2-40B4-BE49-F238E27FC236}">
                  <a16:creationId xmlns:a16="http://schemas.microsoft.com/office/drawing/2014/main" id="{C018EDCC-F79C-4D26-827C-4290BBB530F5}"/>
                </a:ext>
              </a:extLst>
            </p:cNvPr>
            <p:cNvSpPr/>
            <p:nvPr/>
          </p:nvSpPr>
          <p:spPr>
            <a:xfrm>
              <a:off x="359897" y="5136086"/>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29" name="Picture 28">
              <a:extLst>
                <a:ext uri="{FF2B5EF4-FFF2-40B4-BE49-F238E27FC236}">
                  <a16:creationId xmlns:a16="http://schemas.microsoft.com/office/drawing/2014/main" id="{4F985898-9366-4CC7-9E6B-373F24DCAD82}"/>
                </a:ext>
              </a:extLst>
            </p:cNvPr>
            <p:cNvPicPr>
              <a:picLocks noChangeAspect="1"/>
            </p:cNvPicPr>
            <p:nvPr/>
          </p:nvPicPr>
          <p:blipFill rotWithShape="1">
            <a:blip r:embed="rId6">
              <a:extLst>
                <a:ext uri="{28A0092B-C50C-407E-A947-70E740481C1C}">
                  <a14:useLocalDpi xmlns:a14="http://schemas.microsoft.com/office/drawing/2010/main" val="0"/>
                </a:ext>
              </a:extLst>
            </a:blip>
            <a:srcRect l="22504" t="5832" r="24780" b="4176"/>
            <a:stretch/>
          </p:blipFill>
          <p:spPr>
            <a:xfrm>
              <a:off x="380684" y="5238751"/>
              <a:ext cx="583656" cy="433252"/>
            </a:xfrm>
            <a:prstGeom prst="rect">
              <a:avLst/>
            </a:prstGeom>
          </p:spPr>
        </p:pic>
      </p:grpSp>
      <p:grpSp>
        <p:nvGrpSpPr>
          <p:cNvPr id="35" name="Group 34">
            <a:extLst>
              <a:ext uri="{FF2B5EF4-FFF2-40B4-BE49-F238E27FC236}">
                <a16:creationId xmlns:a16="http://schemas.microsoft.com/office/drawing/2014/main" id="{7EFB56FD-B487-445B-95EB-A3AA86D1B00E}"/>
              </a:ext>
            </a:extLst>
          </p:cNvPr>
          <p:cNvGrpSpPr/>
          <p:nvPr/>
        </p:nvGrpSpPr>
        <p:grpSpPr>
          <a:xfrm>
            <a:off x="4789936" y="5837772"/>
            <a:ext cx="1127897" cy="851187"/>
            <a:chOff x="262753" y="1862955"/>
            <a:chExt cx="720206" cy="662940"/>
          </a:xfrm>
        </p:grpSpPr>
        <p:sp>
          <p:nvSpPr>
            <p:cNvPr id="36" name="Rounded Rectangle 32">
              <a:extLst>
                <a:ext uri="{FF2B5EF4-FFF2-40B4-BE49-F238E27FC236}">
                  <a16:creationId xmlns:a16="http://schemas.microsoft.com/office/drawing/2014/main" id="{337419D7-FBD2-464F-9B7C-754FD44518DE}"/>
                </a:ext>
              </a:extLst>
            </p:cNvPr>
            <p:cNvSpPr/>
            <p:nvPr/>
          </p:nvSpPr>
          <p:spPr>
            <a:xfrm>
              <a:off x="262753" y="1862955"/>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37" name="Picture 36">
              <a:extLst>
                <a:ext uri="{FF2B5EF4-FFF2-40B4-BE49-F238E27FC236}">
                  <a16:creationId xmlns:a16="http://schemas.microsoft.com/office/drawing/2014/main" id="{C6CFA85A-CC89-4EAA-93FF-040C5C0E2FE1}"/>
                </a:ext>
              </a:extLst>
            </p:cNvPr>
            <p:cNvPicPr>
              <a:picLocks noChangeAspect="1"/>
            </p:cNvPicPr>
            <p:nvPr/>
          </p:nvPicPr>
          <p:blipFill>
            <a:blip r:embed="rId7">
              <a:biLevel thresh="75000"/>
            </a:blip>
            <a:stretch>
              <a:fillRect/>
            </a:stretch>
          </p:blipFill>
          <p:spPr>
            <a:xfrm>
              <a:off x="426612" y="1926328"/>
              <a:ext cx="422228" cy="421189"/>
            </a:xfrm>
            <a:prstGeom prst="rect">
              <a:avLst/>
            </a:prstGeom>
          </p:spPr>
        </p:pic>
      </p:grpSp>
      <p:cxnSp>
        <p:nvCxnSpPr>
          <p:cNvPr id="39" name="Straight Arrow Connector 38">
            <a:extLst>
              <a:ext uri="{FF2B5EF4-FFF2-40B4-BE49-F238E27FC236}">
                <a16:creationId xmlns:a16="http://schemas.microsoft.com/office/drawing/2014/main" id="{FF7A6BA7-7964-4863-AD83-4DC6BBDE89EF}"/>
              </a:ext>
            </a:extLst>
          </p:cNvPr>
          <p:cNvCxnSpPr>
            <a:stCxn id="28" idx="2"/>
            <a:endCxn id="14" idx="7"/>
          </p:cNvCxnSpPr>
          <p:nvPr/>
        </p:nvCxnSpPr>
        <p:spPr>
          <a:xfrm flipH="1">
            <a:off x="2730142" y="1020228"/>
            <a:ext cx="2623744" cy="201743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34AB880-DD91-48B5-83F1-57E8212D6F6E}"/>
              </a:ext>
            </a:extLst>
          </p:cNvPr>
          <p:cNvCxnSpPr>
            <a:cxnSpLocks/>
            <a:stCxn id="36" idx="0"/>
            <a:endCxn id="14" idx="5"/>
          </p:cNvCxnSpPr>
          <p:nvPr/>
        </p:nvCxnSpPr>
        <p:spPr>
          <a:xfrm flipH="1" flipV="1">
            <a:off x="2730142" y="3846009"/>
            <a:ext cx="2623743" cy="199176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02E1A02F-BAF1-4CE4-89A8-322AB1C9FDCC}"/>
              </a:ext>
            </a:extLst>
          </p:cNvPr>
          <p:cNvGrpSpPr/>
          <p:nvPr/>
        </p:nvGrpSpPr>
        <p:grpSpPr>
          <a:xfrm>
            <a:off x="8834934" y="5547398"/>
            <a:ext cx="1127897" cy="851187"/>
            <a:chOff x="1491478" y="2924516"/>
            <a:chExt cx="720206" cy="662940"/>
          </a:xfrm>
        </p:grpSpPr>
        <p:sp>
          <p:nvSpPr>
            <p:cNvPr id="49" name="Rounded Rectangle 28">
              <a:extLst>
                <a:ext uri="{FF2B5EF4-FFF2-40B4-BE49-F238E27FC236}">
                  <a16:creationId xmlns:a16="http://schemas.microsoft.com/office/drawing/2014/main" id="{A5A2B383-B286-4290-9AAC-0CADA187A3EE}"/>
                </a:ext>
              </a:extLst>
            </p:cNvPr>
            <p:cNvSpPr/>
            <p:nvPr/>
          </p:nvSpPr>
          <p:spPr>
            <a:xfrm>
              <a:off x="1491478" y="2924516"/>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50" name="Picture 49">
              <a:extLst>
                <a:ext uri="{FF2B5EF4-FFF2-40B4-BE49-F238E27FC236}">
                  <a16:creationId xmlns:a16="http://schemas.microsoft.com/office/drawing/2014/main" id="{58EA966E-43AD-4C8E-9CAC-2A8A0D9E1205}"/>
                </a:ext>
              </a:extLst>
            </p:cNvPr>
            <p:cNvPicPr>
              <a:picLocks noChangeAspect="1"/>
            </p:cNvPicPr>
            <p:nvPr/>
          </p:nvPicPr>
          <p:blipFill rotWithShape="1">
            <a:blip r:embed="rId8">
              <a:extLst>
                <a:ext uri="{28A0092B-C50C-407E-A947-70E740481C1C}">
                  <a14:useLocalDpi xmlns:a14="http://schemas.microsoft.com/office/drawing/2010/main" val="0"/>
                </a:ext>
              </a:extLst>
            </a:blip>
            <a:srcRect l="37799" r="36196"/>
            <a:stretch/>
          </p:blipFill>
          <p:spPr>
            <a:xfrm>
              <a:off x="1603541" y="3001634"/>
              <a:ext cx="453248" cy="436892"/>
            </a:xfrm>
            <a:prstGeom prst="rect">
              <a:avLst/>
            </a:prstGeom>
          </p:spPr>
        </p:pic>
      </p:grpSp>
      <p:grpSp>
        <p:nvGrpSpPr>
          <p:cNvPr id="51" name="Group 50">
            <a:extLst>
              <a:ext uri="{FF2B5EF4-FFF2-40B4-BE49-F238E27FC236}">
                <a16:creationId xmlns:a16="http://schemas.microsoft.com/office/drawing/2014/main" id="{7B0DAE3F-075B-4D2F-A9E7-14C5A6858680}"/>
              </a:ext>
            </a:extLst>
          </p:cNvPr>
          <p:cNvGrpSpPr/>
          <p:nvPr/>
        </p:nvGrpSpPr>
        <p:grpSpPr>
          <a:xfrm>
            <a:off x="8742387" y="277611"/>
            <a:ext cx="1220444" cy="901363"/>
            <a:chOff x="203658" y="748530"/>
            <a:chExt cx="779301" cy="702019"/>
          </a:xfrm>
        </p:grpSpPr>
        <p:pic>
          <p:nvPicPr>
            <p:cNvPr id="52" name="Picture 51">
              <a:extLst>
                <a:ext uri="{FF2B5EF4-FFF2-40B4-BE49-F238E27FC236}">
                  <a16:creationId xmlns:a16="http://schemas.microsoft.com/office/drawing/2014/main" id="{C633E722-A13A-4A15-87F8-6E88E057D83C}"/>
                </a:ext>
              </a:extLst>
            </p:cNvPr>
            <p:cNvPicPr>
              <a:picLocks noChangeAspect="1"/>
            </p:cNvPicPr>
            <p:nvPr/>
          </p:nvPicPr>
          <p:blipFill rotWithShape="1">
            <a:blip r:embed="rId9">
              <a:extLst>
                <a:ext uri="{28A0092B-C50C-407E-A947-70E740481C1C}">
                  <a14:useLocalDpi xmlns:a14="http://schemas.microsoft.com/office/drawing/2010/main" val="0"/>
                </a:ext>
              </a:extLst>
            </a:blip>
            <a:srcRect t="15794" b="10873"/>
            <a:stretch/>
          </p:blipFill>
          <p:spPr>
            <a:xfrm>
              <a:off x="203658" y="748531"/>
              <a:ext cx="779301" cy="702018"/>
            </a:xfrm>
            <a:prstGeom prst="rect">
              <a:avLst/>
            </a:prstGeom>
          </p:spPr>
        </p:pic>
        <p:sp>
          <p:nvSpPr>
            <p:cNvPr id="53" name="Rounded Rectangle 31">
              <a:extLst>
                <a:ext uri="{FF2B5EF4-FFF2-40B4-BE49-F238E27FC236}">
                  <a16:creationId xmlns:a16="http://schemas.microsoft.com/office/drawing/2014/main" id="{8D08B3DD-ECA7-4987-85B6-8637C7D70E22}"/>
                </a:ext>
              </a:extLst>
            </p:cNvPr>
            <p:cNvSpPr/>
            <p:nvPr/>
          </p:nvSpPr>
          <p:spPr>
            <a:xfrm>
              <a:off x="262753" y="748530"/>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54" name="Group 53">
            <a:extLst>
              <a:ext uri="{FF2B5EF4-FFF2-40B4-BE49-F238E27FC236}">
                <a16:creationId xmlns:a16="http://schemas.microsoft.com/office/drawing/2014/main" id="{D2BE6239-7D3A-4F3B-B818-57F64EC6FE40}"/>
              </a:ext>
            </a:extLst>
          </p:cNvPr>
          <p:cNvGrpSpPr/>
          <p:nvPr/>
        </p:nvGrpSpPr>
        <p:grpSpPr>
          <a:xfrm>
            <a:off x="9392025" y="2818923"/>
            <a:ext cx="957080" cy="999641"/>
            <a:chOff x="1585606" y="600075"/>
            <a:chExt cx="1033768" cy="1038215"/>
          </a:xfrm>
        </p:grpSpPr>
        <p:pic>
          <p:nvPicPr>
            <p:cNvPr id="55" name="Picture 8" descr="Age Png - Age Group Icon Transparent PNG - 1421x999 - Free Download on  NicePNG">
              <a:extLst>
                <a:ext uri="{FF2B5EF4-FFF2-40B4-BE49-F238E27FC236}">
                  <a16:creationId xmlns:a16="http://schemas.microsoft.com/office/drawing/2014/main" id="{BABFA027-E064-413D-8674-A0AA511006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2294" y="600076"/>
              <a:ext cx="860386" cy="103821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Rounded Rectangle 43">
              <a:extLst>
                <a:ext uri="{FF2B5EF4-FFF2-40B4-BE49-F238E27FC236}">
                  <a16:creationId xmlns:a16="http://schemas.microsoft.com/office/drawing/2014/main" id="{B3780968-E597-4692-AAFF-A3B70D43BBFE}"/>
                </a:ext>
              </a:extLst>
            </p:cNvPr>
            <p:cNvSpPr/>
            <p:nvPr/>
          </p:nvSpPr>
          <p:spPr>
            <a:xfrm>
              <a:off x="1585606" y="600075"/>
              <a:ext cx="1033768" cy="999641"/>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cxnSp>
        <p:nvCxnSpPr>
          <p:cNvPr id="58" name="Straight Arrow Connector 57">
            <a:extLst>
              <a:ext uri="{FF2B5EF4-FFF2-40B4-BE49-F238E27FC236}">
                <a16:creationId xmlns:a16="http://schemas.microsoft.com/office/drawing/2014/main" id="{0F1FEAF8-931D-47E6-8621-98F23C81F559}"/>
              </a:ext>
            </a:extLst>
          </p:cNvPr>
          <p:cNvCxnSpPr>
            <a:cxnSpLocks/>
            <a:stCxn id="53" idx="2"/>
            <a:endCxn id="12" idx="7"/>
          </p:cNvCxnSpPr>
          <p:nvPr/>
        </p:nvCxnSpPr>
        <p:spPr>
          <a:xfrm flipH="1">
            <a:off x="7630951" y="1128798"/>
            <a:ext cx="1767932" cy="17950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D68C0E7-DDF8-486B-8942-9D7F87AFCC7F}"/>
              </a:ext>
            </a:extLst>
          </p:cNvPr>
          <p:cNvCxnSpPr>
            <a:stCxn id="49" idx="0"/>
            <a:endCxn id="12" idx="5"/>
          </p:cNvCxnSpPr>
          <p:nvPr/>
        </p:nvCxnSpPr>
        <p:spPr>
          <a:xfrm flipH="1" flipV="1">
            <a:off x="7630951" y="3732238"/>
            <a:ext cx="1767932" cy="18151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53FAB52-A6B1-414C-9240-8DC909779F6F}"/>
              </a:ext>
            </a:extLst>
          </p:cNvPr>
          <p:cNvCxnSpPr>
            <a:stCxn id="56" idx="1"/>
            <a:endCxn id="12" idx="6"/>
          </p:cNvCxnSpPr>
          <p:nvPr/>
        </p:nvCxnSpPr>
        <p:spPr>
          <a:xfrm flipH="1">
            <a:off x="7822724" y="3300173"/>
            <a:ext cx="1569301" cy="278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02B5884-D0D9-4979-A674-FA50DE0E9919}"/>
              </a:ext>
            </a:extLst>
          </p:cNvPr>
          <p:cNvCxnSpPr>
            <a:stCxn id="28" idx="2"/>
            <a:endCxn id="12" idx="1"/>
          </p:cNvCxnSpPr>
          <p:nvPr/>
        </p:nvCxnSpPr>
        <p:spPr>
          <a:xfrm>
            <a:off x="5353886" y="1020228"/>
            <a:ext cx="1351100" cy="1903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4F4B4A6-B985-4AE2-A369-4693EB89D4FE}"/>
              </a:ext>
            </a:extLst>
          </p:cNvPr>
          <p:cNvCxnSpPr>
            <a:stCxn id="24" idx="2"/>
            <a:endCxn id="12" idx="2"/>
          </p:cNvCxnSpPr>
          <p:nvPr/>
        </p:nvCxnSpPr>
        <p:spPr>
          <a:xfrm>
            <a:off x="2309975" y="1538172"/>
            <a:ext cx="4203238" cy="17898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9FFE623-12EC-4B2B-847A-55C5844FDF12}"/>
              </a:ext>
            </a:extLst>
          </p:cNvPr>
          <p:cNvCxnSpPr>
            <a:stCxn id="36" idx="0"/>
            <a:endCxn id="12" idx="3"/>
          </p:cNvCxnSpPr>
          <p:nvPr/>
        </p:nvCxnSpPr>
        <p:spPr>
          <a:xfrm flipV="1">
            <a:off x="5353885" y="3732238"/>
            <a:ext cx="1351101" cy="2105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B42AC55-2419-4CA4-AE9E-AA96F217113A}"/>
              </a:ext>
            </a:extLst>
          </p:cNvPr>
          <p:cNvCxnSpPr>
            <a:stCxn id="19" idx="0"/>
            <a:endCxn id="12" idx="2"/>
          </p:cNvCxnSpPr>
          <p:nvPr/>
        </p:nvCxnSpPr>
        <p:spPr>
          <a:xfrm flipV="1">
            <a:off x="2176353" y="3328065"/>
            <a:ext cx="4336860" cy="20174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6BBC97D-8E38-4ADA-825F-D3E770D7360E}"/>
              </a:ext>
            </a:extLst>
          </p:cNvPr>
          <p:cNvCxnSpPr>
            <a:stCxn id="14" idx="6"/>
            <a:endCxn id="12" idx="2"/>
          </p:cNvCxnSpPr>
          <p:nvPr/>
        </p:nvCxnSpPr>
        <p:spPr>
          <a:xfrm flipV="1">
            <a:off x="2921915" y="3328065"/>
            <a:ext cx="3591298" cy="1137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15501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6EB85D0-E59B-47FB-B819-832D4DC4F78C}"/>
              </a:ext>
            </a:extLst>
          </p:cNvPr>
          <p:cNvGrpSpPr/>
          <p:nvPr/>
        </p:nvGrpSpPr>
        <p:grpSpPr>
          <a:xfrm>
            <a:off x="6513213" y="2756478"/>
            <a:ext cx="1309511" cy="1143174"/>
            <a:chOff x="8741662" y="2285826"/>
            <a:chExt cx="1309511" cy="1143174"/>
          </a:xfrm>
        </p:grpSpPr>
        <p:pic>
          <p:nvPicPr>
            <p:cNvPr id="9" name="Picture 8" descr="1811485141599778122-512.png">
              <a:extLst>
                <a:ext uri="{FF2B5EF4-FFF2-40B4-BE49-F238E27FC236}">
                  <a16:creationId xmlns:a16="http://schemas.microsoft.com/office/drawing/2014/main" id="{8FFBC9DC-CEB2-4673-A980-3799B09B1807}"/>
                </a:ext>
              </a:extLst>
            </p:cNvPr>
            <p:cNvPicPr>
              <a:picLocks noChangeAspect="1"/>
            </p:cNvPicPr>
            <p:nvPr/>
          </p:nvPicPr>
          <p:blipFill>
            <a:blip r:embed="rId2" cstate="print"/>
            <a:stretch>
              <a:fillRect/>
            </a:stretch>
          </p:blipFill>
          <p:spPr>
            <a:xfrm>
              <a:off x="8907317" y="2399597"/>
              <a:ext cx="990600" cy="851187"/>
            </a:xfrm>
            <a:prstGeom prst="rect">
              <a:avLst/>
            </a:prstGeom>
          </p:spPr>
        </p:pic>
        <p:sp>
          <p:nvSpPr>
            <p:cNvPr id="12" name="Oval 11">
              <a:extLst>
                <a:ext uri="{FF2B5EF4-FFF2-40B4-BE49-F238E27FC236}">
                  <a16:creationId xmlns:a16="http://schemas.microsoft.com/office/drawing/2014/main" id="{6BCF75FB-F99A-40EA-B6FE-13711AB241C7}"/>
                </a:ext>
              </a:extLst>
            </p:cNvPr>
            <p:cNvSpPr/>
            <p:nvPr/>
          </p:nvSpPr>
          <p:spPr>
            <a:xfrm>
              <a:off x="8741662" y="2285826"/>
              <a:ext cx="1309511" cy="11431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8D83BCC-62B9-42AB-9AE9-BE701CB9EC46}"/>
              </a:ext>
            </a:extLst>
          </p:cNvPr>
          <p:cNvGrpSpPr/>
          <p:nvPr/>
        </p:nvGrpSpPr>
        <p:grpSpPr>
          <a:xfrm>
            <a:off x="1612404" y="2870249"/>
            <a:ext cx="1309511" cy="1143174"/>
            <a:chOff x="1639327" y="1872347"/>
            <a:chExt cx="1309511" cy="1143174"/>
          </a:xfrm>
        </p:grpSpPr>
        <p:pic>
          <p:nvPicPr>
            <p:cNvPr id="10" name="Picture 9">
              <a:extLst>
                <a:ext uri="{FF2B5EF4-FFF2-40B4-BE49-F238E27FC236}">
                  <a16:creationId xmlns:a16="http://schemas.microsoft.com/office/drawing/2014/main" id="{810148DB-430A-42DC-8342-9FA525B320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276" t="24643" r="49808" b="15330"/>
            <a:stretch/>
          </p:blipFill>
          <p:spPr>
            <a:xfrm>
              <a:off x="1871941" y="1889394"/>
              <a:ext cx="978310" cy="1022771"/>
            </a:xfrm>
            <a:prstGeom prst="rect">
              <a:avLst/>
            </a:prstGeom>
            <a:ln>
              <a:noFill/>
            </a:ln>
          </p:spPr>
        </p:pic>
        <p:sp>
          <p:nvSpPr>
            <p:cNvPr id="14" name="Oval 13">
              <a:extLst>
                <a:ext uri="{FF2B5EF4-FFF2-40B4-BE49-F238E27FC236}">
                  <a16:creationId xmlns:a16="http://schemas.microsoft.com/office/drawing/2014/main" id="{1F3109DC-1A6D-4818-AC31-55E1C336CA54}"/>
                </a:ext>
              </a:extLst>
            </p:cNvPr>
            <p:cNvSpPr/>
            <p:nvPr/>
          </p:nvSpPr>
          <p:spPr>
            <a:xfrm>
              <a:off x="1639327" y="1872347"/>
              <a:ext cx="1309511" cy="1143174"/>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7ADC4906-D4C3-4A79-935C-B51EB0CACBBA}"/>
              </a:ext>
            </a:extLst>
          </p:cNvPr>
          <p:cNvGrpSpPr/>
          <p:nvPr/>
        </p:nvGrpSpPr>
        <p:grpSpPr>
          <a:xfrm>
            <a:off x="1612404" y="5345500"/>
            <a:ext cx="1127897" cy="851187"/>
            <a:chOff x="262753" y="2935811"/>
            <a:chExt cx="720206" cy="662940"/>
          </a:xfrm>
        </p:grpSpPr>
        <p:pic>
          <p:nvPicPr>
            <p:cNvPr id="18" name="Picture 4" descr="Resources And Useful Links – Changemakers">
              <a:extLst>
                <a:ext uri="{FF2B5EF4-FFF2-40B4-BE49-F238E27FC236}">
                  <a16:creationId xmlns:a16="http://schemas.microsoft.com/office/drawing/2014/main" id="{A53D0B61-6E8D-4DF5-B49E-FDDBC2A71C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897" y="2983013"/>
              <a:ext cx="604443" cy="604443"/>
            </a:xfrm>
            <a:prstGeom prst="rect">
              <a:avLst/>
            </a:prstGeom>
            <a:noFill/>
            <a:extLst>
              <a:ext uri="{909E8E84-426E-40DD-AFC4-6F175D3DCCD1}">
                <a14:hiddenFill xmlns:a14="http://schemas.microsoft.com/office/drawing/2010/main">
                  <a:solidFill>
                    <a:srgbClr val="FFFFFF"/>
                  </a:solidFill>
                </a14:hiddenFill>
              </a:ext>
            </a:extLst>
          </p:spPr>
        </p:pic>
        <p:sp>
          <p:nvSpPr>
            <p:cNvPr id="19" name="Rounded Rectangle 33">
              <a:extLst>
                <a:ext uri="{FF2B5EF4-FFF2-40B4-BE49-F238E27FC236}">
                  <a16:creationId xmlns:a16="http://schemas.microsoft.com/office/drawing/2014/main" id="{F7AAB1E9-AADD-4289-8486-007E8380B651}"/>
                </a:ext>
              </a:extLst>
            </p:cNvPr>
            <p:cNvSpPr/>
            <p:nvPr/>
          </p:nvSpPr>
          <p:spPr>
            <a:xfrm>
              <a:off x="262753" y="2935811"/>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cxnSp>
        <p:nvCxnSpPr>
          <p:cNvPr id="21" name="Straight Arrow Connector 20">
            <a:extLst>
              <a:ext uri="{FF2B5EF4-FFF2-40B4-BE49-F238E27FC236}">
                <a16:creationId xmlns:a16="http://schemas.microsoft.com/office/drawing/2014/main" id="{1B5FFA6A-1506-4F8B-AEAC-56A0EA81CE40}"/>
              </a:ext>
            </a:extLst>
          </p:cNvPr>
          <p:cNvCxnSpPr>
            <a:cxnSpLocks/>
            <a:stCxn id="19" idx="0"/>
            <a:endCxn id="14" idx="4"/>
          </p:cNvCxnSpPr>
          <p:nvPr/>
        </p:nvCxnSpPr>
        <p:spPr>
          <a:xfrm flipV="1">
            <a:off x="2176353" y="4013423"/>
            <a:ext cx="90807" cy="133207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E487FC82-42AD-4F96-97AB-7F1209FEC870}"/>
              </a:ext>
            </a:extLst>
          </p:cNvPr>
          <p:cNvGrpSpPr/>
          <p:nvPr/>
        </p:nvGrpSpPr>
        <p:grpSpPr>
          <a:xfrm>
            <a:off x="1746026" y="686985"/>
            <a:ext cx="1127897" cy="851187"/>
            <a:chOff x="359897" y="4145486"/>
            <a:chExt cx="720206" cy="662940"/>
          </a:xfrm>
        </p:grpSpPr>
        <p:pic>
          <p:nvPicPr>
            <p:cNvPr id="23" name="Picture 6" descr="Book Education Logo Png, Transparent Png - kindpng">
              <a:extLst>
                <a:ext uri="{FF2B5EF4-FFF2-40B4-BE49-F238E27FC236}">
                  <a16:creationId xmlns:a16="http://schemas.microsoft.com/office/drawing/2014/main" id="{BF366E25-06A1-4A31-9F48-F4F8CEECF3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33" t="6606" r="19127" b="22558"/>
            <a:stretch/>
          </p:blipFill>
          <p:spPr bwMode="auto">
            <a:xfrm>
              <a:off x="426612" y="4145486"/>
              <a:ext cx="622903" cy="619238"/>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34">
              <a:extLst>
                <a:ext uri="{FF2B5EF4-FFF2-40B4-BE49-F238E27FC236}">
                  <a16:creationId xmlns:a16="http://schemas.microsoft.com/office/drawing/2014/main" id="{07DEEBA8-8ACE-4C1A-9AB1-721EA79AC88A}"/>
                </a:ext>
              </a:extLst>
            </p:cNvPr>
            <p:cNvSpPr/>
            <p:nvPr/>
          </p:nvSpPr>
          <p:spPr>
            <a:xfrm>
              <a:off x="359897" y="4145486"/>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cxnSp>
        <p:nvCxnSpPr>
          <p:cNvPr id="26" name="Straight Arrow Connector 25">
            <a:extLst>
              <a:ext uri="{FF2B5EF4-FFF2-40B4-BE49-F238E27FC236}">
                <a16:creationId xmlns:a16="http://schemas.microsoft.com/office/drawing/2014/main" id="{66829F1D-DEDA-4232-AEB0-3BBB15B2C0EC}"/>
              </a:ext>
            </a:extLst>
          </p:cNvPr>
          <p:cNvCxnSpPr>
            <a:cxnSpLocks/>
            <a:stCxn id="24" idx="2"/>
            <a:endCxn id="14" idx="0"/>
          </p:cNvCxnSpPr>
          <p:nvPr/>
        </p:nvCxnSpPr>
        <p:spPr>
          <a:xfrm flipH="1">
            <a:off x="2267160" y="1538172"/>
            <a:ext cx="42815" cy="133207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51252853-3EF4-429D-8E7F-58BA9F42E3E9}"/>
              </a:ext>
            </a:extLst>
          </p:cNvPr>
          <p:cNvGrpSpPr/>
          <p:nvPr/>
        </p:nvGrpSpPr>
        <p:grpSpPr>
          <a:xfrm>
            <a:off x="4789937" y="169041"/>
            <a:ext cx="1127897" cy="851187"/>
            <a:chOff x="359897" y="5136086"/>
            <a:chExt cx="720206" cy="662940"/>
          </a:xfrm>
        </p:grpSpPr>
        <p:sp>
          <p:nvSpPr>
            <p:cNvPr id="28" name="Rounded Rectangle 35">
              <a:extLst>
                <a:ext uri="{FF2B5EF4-FFF2-40B4-BE49-F238E27FC236}">
                  <a16:creationId xmlns:a16="http://schemas.microsoft.com/office/drawing/2014/main" id="{C018EDCC-F79C-4D26-827C-4290BBB530F5}"/>
                </a:ext>
              </a:extLst>
            </p:cNvPr>
            <p:cNvSpPr/>
            <p:nvPr/>
          </p:nvSpPr>
          <p:spPr>
            <a:xfrm>
              <a:off x="359897" y="5136086"/>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29" name="Picture 28">
              <a:extLst>
                <a:ext uri="{FF2B5EF4-FFF2-40B4-BE49-F238E27FC236}">
                  <a16:creationId xmlns:a16="http://schemas.microsoft.com/office/drawing/2014/main" id="{4F985898-9366-4CC7-9E6B-373F24DCAD82}"/>
                </a:ext>
              </a:extLst>
            </p:cNvPr>
            <p:cNvPicPr>
              <a:picLocks noChangeAspect="1"/>
            </p:cNvPicPr>
            <p:nvPr/>
          </p:nvPicPr>
          <p:blipFill rotWithShape="1">
            <a:blip r:embed="rId6">
              <a:extLst>
                <a:ext uri="{28A0092B-C50C-407E-A947-70E740481C1C}">
                  <a14:useLocalDpi xmlns:a14="http://schemas.microsoft.com/office/drawing/2010/main" val="0"/>
                </a:ext>
              </a:extLst>
            </a:blip>
            <a:srcRect l="22504" t="5832" r="24780" b="4176"/>
            <a:stretch/>
          </p:blipFill>
          <p:spPr>
            <a:xfrm>
              <a:off x="380684" y="5238751"/>
              <a:ext cx="583656" cy="433252"/>
            </a:xfrm>
            <a:prstGeom prst="rect">
              <a:avLst/>
            </a:prstGeom>
          </p:spPr>
        </p:pic>
      </p:grpSp>
      <p:grpSp>
        <p:nvGrpSpPr>
          <p:cNvPr id="35" name="Group 34">
            <a:extLst>
              <a:ext uri="{FF2B5EF4-FFF2-40B4-BE49-F238E27FC236}">
                <a16:creationId xmlns:a16="http://schemas.microsoft.com/office/drawing/2014/main" id="{7EFB56FD-B487-445B-95EB-A3AA86D1B00E}"/>
              </a:ext>
            </a:extLst>
          </p:cNvPr>
          <p:cNvGrpSpPr/>
          <p:nvPr/>
        </p:nvGrpSpPr>
        <p:grpSpPr>
          <a:xfrm>
            <a:off x="4789936" y="5837772"/>
            <a:ext cx="1127897" cy="851187"/>
            <a:chOff x="262753" y="1862955"/>
            <a:chExt cx="720206" cy="662940"/>
          </a:xfrm>
        </p:grpSpPr>
        <p:sp>
          <p:nvSpPr>
            <p:cNvPr id="36" name="Rounded Rectangle 32">
              <a:extLst>
                <a:ext uri="{FF2B5EF4-FFF2-40B4-BE49-F238E27FC236}">
                  <a16:creationId xmlns:a16="http://schemas.microsoft.com/office/drawing/2014/main" id="{337419D7-FBD2-464F-9B7C-754FD44518DE}"/>
                </a:ext>
              </a:extLst>
            </p:cNvPr>
            <p:cNvSpPr/>
            <p:nvPr/>
          </p:nvSpPr>
          <p:spPr>
            <a:xfrm>
              <a:off x="262753" y="1862955"/>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37" name="Picture 36">
              <a:extLst>
                <a:ext uri="{FF2B5EF4-FFF2-40B4-BE49-F238E27FC236}">
                  <a16:creationId xmlns:a16="http://schemas.microsoft.com/office/drawing/2014/main" id="{C6CFA85A-CC89-4EAA-93FF-040C5C0E2FE1}"/>
                </a:ext>
              </a:extLst>
            </p:cNvPr>
            <p:cNvPicPr>
              <a:picLocks noChangeAspect="1"/>
            </p:cNvPicPr>
            <p:nvPr/>
          </p:nvPicPr>
          <p:blipFill>
            <a:blip r:embed="rId7">
              <a:biLevel thresh="75000"/>
            </a:blip>
            <a:stretch>
              <a:fillRect/>
            </a:stretch>
          </p:blipFill>
          <p:spPr>
            <a:xfrm>
              <a:off x="426612" y="1926328"/>
              <a:ext cx="422228" cy="421189"/>
            </a:xfrm>
            <a:prstGeom prst="rect">
              <a:avLst/>
            </a:prstGeom>
          </p:spPr>
        </p:pic>
      </p:grpSp>
      <p:cxnSp>
        <p:nvCxnSpPr>
          <p:cNvPr id="39" name="Straight Arrow Connector 38">
            <a:extLst>
              <a:ext uri="{FF2B5EF4-FFF2-40B4-BE49-F238E27FC236}">
                <a16:creationId xmlns:a16="http://schemas.microsoft.com/office/drawing/2014/main" id="{FF7A6BA7-7964-4863-AD83-4DC6BBDE89EF}"/>
              </a:ext>
            </a:extLst>
          </p:cNvPr>
          <p:cNvCxnSpPr>
            <a:stCxn id="28" idx="2"/>
            <a:endCxn id="14" idx="7"/>
          </p:cNvCxnSpPr>
          <p:nvPr/>
        </p:nvCxnSpPr>
        <p:spPr>
          <a:xfrm flipH="1">
            <a:off x="2730142" y="1020228"/>
            <a:ext cx="2623744" cy="201743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34AB880-DD91-48B5-83F1-57E8212D6F6E}"/>
              </a:ext>
            </a:extLst>
          </p:cNvPr>
          <p:cNvCxnSpPr>
            <a:cxnSpLocks/>
            <a:stCxn id="36" idx="0"/>
            <a:endCxn id="14" idx="5"/>
          </p:cNvCxnSpPr>
          <p:nvPr/>
        </p:nvCxnSpPr>
        <p:spPr>
          <a:xfrm flipH="1" flipV="1">
            <a:off x="2730142" y="3846009"/>
            <a:ext cx="2623743" cy="199176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02E1A02F-BAF1-4CE4-89A8-322AB1C9FDCC}"/>
              </a:ext>
            </a:extLst>
          </p:cNvPr>
          <p:cNvGrpSpPr/>
          <p:nvPr/>
        </p:nvGrpSpPr>
        <p:grpSpPr>
          <a:xfrm>
            <a:off x="8834934" y="5547398"/>
            <a:ext cx="1127897" cy="851187"/>
            <a:chOff x="1491478" y="2924516"/>
            <a:chExt cx="720206" cy="662940"/>
          </a:xfrm>
        </p:grpSpPr>
        <p:sp>
          <p:nvSpPr>
            <p:cNvPr id="49" name="Rounded Rectangle 28">
              <a:extLst>
                <a:ext uri="{FF2B5EF4-FFF2-40B4-BE49-F238E27FC236}">
                  <a16:creationId xmlns:a16="http://schemas.microsoft.com/office/drawing/2014/main" id="{A5A2B383-B286-4290-9AAC-0CADA187A3EE}"/>
                </a:ext>
              </a:extLst>
            </p:cNvPr>
            <p:cNvSpPr/>
            <p:nvPr/>
          </p:nvSpPr>
          <p:spPr>
            <a:xfrm>
              <a:off x="1491478" y="2924516"/>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50" name="Picture 49">
              <a:extLst>
                <a:ext uri="{FF2B5EF4-FFF2-40B4-BE49-F238E27FC236}">
                  <a16:creationId xmlns:a16="http://schemas.microsoft.com/office/drawing/2014/main" id="{58EA966E-43AD-4C8E-9CAC-2A8A0D9E1205}"/>
                </a:ext>
              </a:extLst>
            </p:cNvPr>
            <p:cNvPicPr>
              <a:picLocks noChangeAspect="1"/>
            </p:cNvPicPr>
            <p:nvPr/>
          </p:nvPicPr>
          <p:blipFill rotWithShape="1">
            <a:blip r:embed="rId8">
              <a:extLst>
                <a:ext uri="{28A0092B-C50C-407E-A947-70E740481C1C}">
                  <a14:useLocalDpi xmlns:a14="http://schemas.microsoft.com/office/drawing/2010/main" val="0"/>
                </a:ext>
              </a:extLst>
            </a:blip>
            <a:srcRect l="37799" r="36196"/>
            <a:stretch/>
          </p:blipFill>
          <p:spPr>
            <a:xfrm>
              <a:off x="1603541" y="3001634"/>
              <a:ext cx="453248" cy="436892"/>
            </a:xfrm>
            <a:prstGeom prst="rect">
              <a:avLst/>
            </a:prstGeom>
          </p:spPr>
        </p:pic>
      </p:grpSp>
      <p:grpSp>
        <p:nvGrpSpPr>
          <p:cNvPr id="51" name="Group 50">
            <a:extLst>
              <a:ext uri="{FF2B5EF4-FFF2-40B4-BE49-F238E27FC236}">
                <a16:creationId xmlns:a16="http://schemas.microsoft.com/office/drawing/2014/main" id="{7B0DAE3F-075B-4D2F-A9E7-14C5A6858680}"/>
              </a:ext>
            </a:extLst>
          </p:cNvPr>
          <p:cNvGrpSpPr/>
          <p:nvPr/>
        </p:nvGrpSpPr>
        <p:grpSpPr>
          <a:xfrm>
            <a:off x="8742387" y="277611"/>
            <a:ext cx="1220444" cy="901363"/>
            <a:chOff x="203658" y="748530"/>
            <a:chExt cx="779301" cy="702019"/>
          </a:xfrm>
        </p:grpSpPr>
        <p:pic>
          <p:nvPicPr>
            <p:cNvPr id="52" name="Picture 51">
              <a:extLst>
                <a:ext uri="{FF2B5EF4-FFF2-40B4-BE49-F238E27FC236}">
                  <a16:creationId xmlns:a16="http://schemas.microsoft.com/office/drawing/2014/main" id="{C633E722-A13A-4A15-87F8-6E88E057D83C}"/>
                </a:ext>
              </a:extLst>
            </p:cNvPr>
            <p:cNvPicPr>
              <a:picLocks noChangeAspect="1"/>
            </p:cNvPicPr>
            <p:nvPr/>
          </p:nvPicPr>
          <p:blipFill rotWithShape="1">
            <a:blip r:embed="rId9">
              <a:extLst>
                <a:ext uri="{28A0092B-C50C-407E-A947-70E740481C1C}">
                  <a14:useLocalDpi xmlns:a14="http://schemas.microsoft.com/office/drawing/2010/main" val="0"/>
                </a:ext>
              </a:extLst>
            </a:blip>
            <a:srcRect t="15794" b="10873"/>
            <a:stretch/>
          </p:blipFill>
          <p:spPr>
            <a:xfrm>
              <a:off x="203658" y="748531"/>
              <a:ext cx="779301" cy="702018"/>
            </a:xfrm>
            <a:prstGeom prst="rect">
              <a:avLst/>
            </a:prstGeom>
          </p:spPr>
        </p:pic>
        <p:sp>
          <p:nvSpPr>
            <p:cNvPr id="53" name="Rounded Rectangle 31">
              <a:extLst>
                <a:ext uri="{FF2B5EF4-FFF2-40B4-BE49-F238E27FC236}">
                  <a16:creationId xmlns:a16="http://schemas.microsoft.com/office/drawing/2014/main" id="{8D08B3DD-ECA7-4987-85B6-8637C7D70E22}"/>
                </a:ext>
              </a:extLst>
            </p:cNvPr>
            <p:cNvSpPr/>
            <p:nvPr/>
          </p:nvSpPr>
          <p:spPr>
            <a:xfrm>
              <a:off x="262753" y="748530"/>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54" name="Group 53">
            <a:extLst>
              <a:ext uri="{FF2B5EF4-FFF2-40B4-BE49-F238E27FC236}">
                <a16:creationId xmlns:a16="http://schemas.microsoft.com/office/drawing/2014/main" id="{D2BE6239-7D3A-4F3B-B818-57F64EC6FE40}"/>
              </a:ext>
            </a:extLst>
          </p:cNvPr>
          <p:cNvGrpSpPr/>
          <p:nvPr/>
        </p:nvGrpSpPr>
        <p:grpSpPr>
          <a:xfrm>
            <a:off x="9392025" y="2818923"/>
            <a:ext cx="957080" cy="999641"/>
            <a:chOff x="1585606" y="600075"/>
            <a:chExt cx="1033768" cy="1038215"/>
          </a:xfrm>
        </p:grpSpPr>
        <p:pic>
          <p:nvPicPr>
            <p:cNvPr id="55" name="Picture 8" descr="Age Png - Age Group Icon Transparent PNG - 1421x999 - Free Download on  NicePNG">
              <a:extLst>
                <a:ext uri="{FF2B5EF4-FFF2-40B4-BE49-F238E27FC236}">
                  <a16:creationId xmlns:a16="http://schemas.microsoft.com/office/drawing/2014/main" id="{BABFA027-E064-413D-8674-A0AA511006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2294" y="600076"/>
              <a:ext cx="860386" cy="103821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Rounded Rectangle 43">
              <a:extLst>
                <a:ext uri="{FF2B5EF4-FFF2-40B4-BE49-F238E27FC236}">
                  <a16:creationId xmlns:a16="http://schemas.microsoft.com/office/drawing/2014/main" id="{B3780968-E597-4692-AAFF-A3B70D43BBFE}"/>
                </a:ext>
              </a:extLst>
            </p:cNvPr>
            <p:cNvSpPr/>
            <p:nvPr/>
          </p:nvSpPr>
          <p:spPr>
            <a:xfrm>
              <a:off x="1585606" y="600075"/>
              <a:ext cx="1033768" cy="999641"/>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cxnSp>
        <p:nvCxnSpPr>
          <p:cNvPr id="58" name="Straight Arrow Connector 57">
            <a:extLst>
              <a:ext uri="{FF2B5EF4-FFF2-40B4-BE49-F238E27FC236}">
                <a16:creationId xmlns:a16="http://schemas.microsoft.com/office/drawing/2014/main" id="{0F1FEAF8-931D-47E6-8621-98F23C81F559}"/>
              </a:ext>
            </a:extLst>
          </p:cNvPr>
          <p:cNvCxnSpPr>
            <a:cxnSpLocks/>
            <a:stCxn id="53" idx="2"/>
            <a:endCxn id="12" idx="7"/>
          </p:cNvCxnSpPr>
          <p:nvPr/>
        </p:nvCxnSpPr>
        <p:spPr>
          <a:xfrm flipH="1">
            <a:off x="7630951" y="1128798"/>
            <a:ext cx="1767932" cy="17950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D68C0E7-DDF8-486B-8942-9D7F87AFCC7F}"/>
              </a:ext>
            </a:extLst>
          </p:cNvPr>
          <p:cNvCxnSpPr>
            <a:stCxn id="49" idx="0"/>
            <a:endCxn id="12" idx="5"/>
          </p:cNvCxnSpPr>
          <p:nvPr/>
        </p:nvCxnSpPr>
        <p:spPr>
          <a:xfrm flipH="1" flipV="1">
            <a:off x="7630951" y="3732238"/>
            <a:ext cx="1767932" cy="18151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53FAB52-A6B1-414C-9240-8DC909779F6F}"/>
              </a:ext>
            </a:extLst>
          </p:cNvPr>
          <p:cNvCxnSpPr>
            <a:stCxn id="56" idx="1"/>
            <a:endCxn id="12" idx="6"/>
          </p:cNvCxnSpPr>
          <p:nvPr/>
        </p:nvCxnSpPr>
        <p:spPr>
          <a:xfrm flipH="1">
            <a:off x="7822724" y="3300173"/>
            <a:ext cx="1569301" cy="278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02B5884-D0D9-4979-A674-FA50DE0E9919}"/>
              </a:ext>
            </a:extLst>
          </p:cNvPr>
          <p:cNvCxnSpPr>
            <a:stCxn id="28" idx="2"/>
            <a:endCxn id="12" idx="1"/>
          </p:cNvCxnSpPr>
          <p:nvPr/>
        </p:nvCxnSpPr>
        <p:spPr>
          <a:xfrm>
            <a:off x="5353886" y="1020228"/>
            <a:ext cx="1351100" cy="1903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4F4B4A6-B985-4AE2-A369-4693EB89D4FE}"/>
              </a:ext>
            </a:extLst>
          </p:cNvPr>
          <p:cNvCxnSpPr>
            <a:stCxn id="24" idx="2"/>
            <a:endCxn id="12" idx="2"/>
          </p:cNvCxnSpPr>
          <p:nvPr/>
        </p:nvCxnSpPr>
        <p:spPr>
          <a:xfrm>
            <a:off x="2309975" y="1538172"/>
            <a:ext cx="4203238" cy="17898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9FFE623-12EC-4B2B-847A-55C5844FDF12}"/>
              </a:ext>
            </a:extLst>
          </p:cNvPr>
          <p:cNvCxnSpPr>
            <a:stCxn id="36" idx="0"/>
            <a:endCxn id="12" idx="3"/>
          </p:cNvCxnSpPr>
          <p:nvPr/>
        </p:nvCxnSpPr>
        <p:spPr>
          <a:xfrm flipV="1">
            <a:off x="5353885" y="3732238"/>
            <a:ext cx="1351101" cy="2105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B42AC55-2419-4CA4-AE9E-AA96F217113A}"/>
              </a:ext>
            </a:extLst>
          </p:cNvPr>
          <p:cNvCxnSpPr>
            <a:stCxn id="19" idx="0"/>
            <a:endCxn id="12" idx="2"/>
          </p:cNvCxnSpPr>
          <p:nvPr/>
        </p:nvCxnSpPr>
        <p:spPr>
          <a:xfrm flipV="1">
            <a:off x="2176353" y="3328065"/>
            <a:ext cx="4336860" cy="20174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6BBC97D-8E38-4ADA-825F-D3E770D7360E}"/>
              </a:ext>
            </a:extLst>
          </p:cNvPr>
          <p:cNvCxnSpPr>
            <a:stCxn id="14" idx="6"/>
            <a:endCxn id="12" idx="2"/>
          </p:cNvCxnSpPr>
          <p:nvPr/>
        </p:nvCxnSpPr>
        <p:spPr>
          <a:xfrm flipV="1">
            <a:off x="2921915" y="3328065"/>
            <a:ext cx="3591298" cy="1137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Chevron 40">
            <a:extLst>
              <a:ext uri="{FF2B5EF4-FFF2-40B4-BE49-F238E27FC236}">
                <a16:creationId xmlns:a16="http://schemas.microsoft.com/office/drawing/2014/main" id="{1440C2D2-ED90-42DB-AB39-A0A00C5A21CC}"/>
              </a:ext>
            </a:extLst>
          </p:cNvPr>
          <p:cNvSpPr/>
          <p:nvPr/>
        </p:nvSpPr>
        <p:spPr>
          <a:xfrm rot="14007009">
            <a:off x="9997415" y="970147"/>
            <a:ext cx="522514" cy="478972"/>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5990842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BEB985-3DC8-4AA1-BE6D-AEF94EB1D0EC}"/>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p:cNvCxnSpPr/>
          <p:nvPr/>
        </p:nvCxnSpPr>
        <p:spPr>
          <a:xfrm flipH="1">
            <a:off x="4093029" y="2612571"/>
            <a:ext cx="6647542" cy="25980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836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86B05F-7A45-4922-B5D9-35DE6D26E89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7177550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AD1633A-4100-47AE-904F-5E2B18782986}"/>
              </a:ext>
            </a:extLst>
          </p:cNvPr>
          <p:cNvGraphicFramePr>
            <a:graphicFrameLocks noGrp="1"/>
          </p:cNvGraphicFramePr>
          <p:nvPr>
            <p:extLst/>
          </p:nvPr>
        </p:nvGraphicFramePr>
        <p:xfrm>
          <a:off x="205483" y="133564"/>
          <a:ext cx="11558427" cy="6733728"/>
        </p:xfrm>
        <a:graphic>
          <a:graphicData uri="http://schemas.openxmlformats.org/drawingml/2006/table">
            <a:tbl>
              <a:tblPr>
                <a:tableStyleId>{5C22544A-7EE6-4342-B048-85BDC9FD1C3A}</a:tableStyleId>
              </a:tblPr>
              <a:tblGrid>
                <a:gridCol w="450500">
                  <a:extLst>
                    <a:ext uri="{9D8B030D-6E8A-4147-A177-3AD203B41FA5}">
                      <a16:colId xmlns:a16="http://schemas.microsoft.com/office/drawing/2014/main" val="3144649494"/>
                    </a:ext>
                  </a:extLst>
                </a:gridCol>
                <a:gridCol w="3309730">
                  <a:extLst>
                    <a:ext uri="{9D8B030D-6E8A-4147-A177-3AD203B41FA5}">
                      <a16:colId xmlns:a16="http://schemas.microsoft.com/office/drawing/2014/main" val="465236286"/>
                    </a:ext>
                  </a:extLst>
                </a:gridCol>
                <a:gridCol w="2753139">
                  <a:extLst>
                    <a:ext uri="{9D8B030D-6E8A-4147-A177-3AD203B41FA5}">
                      <a16:colId xmlns:a16="http://schemas.microsoft.com/office/drawing/2014/main" val="3451655526"/>
                    </a:ext>
                  </a:extLst>
                </a:gridCol>
                <a:gridCol w="1083365">
                  <a:extLst>
                    <a:ext uri="{9D8B030D-6E8A-4147-A177-3AD203B41FA5}">
                      <a16:colId xmlns:a16="http://schemas.microsoft.com/office/drawing/2014/main" val="3643886189"/>
                    </a:ext>
                  </a:extLst>
                </a:gridCol>
                <a:gridCol w="2504661">
                  <a:extLst>
                    <a:ext uri="{9D8B030D-6E8A-4147-A177-3AD203B41FA5}">
                      <a16:colId xmlns:a16="http://schemas.microsoft.com/office/drawing/2014/main" val="4096727535"/>
                    </a:ext>
                  </a:extLst>
                </a:gridCol>
                <a:gridCol w="1457032">
                  <a:extLst>
                    <a:ext uri="{9D8B030D-6E8A-4147-A177-3AD203B41FA5}">
                      <a16:colId xmlns:a16="http://schemas.microsoft.com/office/drawing/2014/main" val="419452155"/>
                    </a:ext>
                  </a:extLst>
                </a:gridCol>
              </a:tblGrid>
              <a:tr h="270981">
                <a:tc gridSpan="2">
                  <a:txBody>
                    <a:bodyPr/>
                    <a:lstStyle/>
                    <a:p>
                      <a:pPr algn="l" fontAlgn="b"/>
                      <a:r>
                        <a:rPr lang="en-US" sz="1800" b="1" i="0" u="none" strike="noStrike" dirty="0">
                          <a:solidFill>
                            <a:srgbClr val="000000"/>
                          </a:solidFill>
                          <a:effectLst/>
                          <a:latin typeface="Times New Roman" panose="02020603050405020304" pitchFamily="18" charset="0"/>
                          <a:cs typeface="Times New Roman" panose="02020603050405020304" pitchFamily="18" charset="0"/>
                        </a:rPr>
                        <a:t>Independent variables</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800" b="1" u="none" strike="noStrike" dirty="0">
                          <a:effectLst/>
                          <a:latin typeface="Times New Roman" panose="02020603050405020304" pitchFamily="18" charset="0"/>
                          <a:cs typeface="Times New Roman" panose="02020603050405020304" pitchFamily="18" charset="0"/>
                        </a:rPr>
                        <a:t>Unadjusted OR (95% CI)</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latin typeface="Times New Roman" panose="02020603050405020304" pitchFamily="18" charset="0"/>
                          <a:cs typeface="Times New Roman" panose="02020603050405020304" pitchFamily="18" charset="0"/>
                        </a:rPr>
                        <a:t>p-value</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solidFill>
                            <a:schemeClr val="bg1"/>
                          </a:solidFill>
                          <a:effectLst/>
                          <a:latin typeface="Times New Roman" panose="02020603050405020304" pitchFamily="18" charset="0"/>
                          <a:cs typeface="Times New Roman" panose="02020603050405020304" pitchFamily="18" charset="0"/>
                        </a:rPr>
                        <a:t>Adjusted OR (95%) CI</a:t>
                      </a:r>
                      <a:endParaRPr lang="en-US" sz="18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solidFill>
                            <a:schemeClr val="bg1"/>
                          </a:solidFill>
                          <a:effectLst/>
                          <a:latin typeface="Times New Roman" panose="02020603050405020304" pitchFamily="18" charset="0"/>
                          <a:cs typeface="Times New Roman" panose="02020603050405020304" pitchFamily="18" charset="0"/>
                        </a:rPr>
                        <a:t>p-value</a:t>
                      </a:r>
                      <a:endParaRPr lang="en-US" sz="18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9112673"/>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Wearing mask</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030948"/>
                  </a:ext>
                </a:extLst>
              </a:tr>
              <a:tr h="270981">
                <a:tc>
                  <a:txBody>
                    <a:bodyPr/>
                    <a:lstStyle/>
                    <a:p>
                      <a:pPr algn="l"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Wore mask</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4114319"/>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Did not wear mask</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3.84 (2.70, 5.47)</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4.06 (2.51, 6.55)</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8690884"/>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Maintaining social distance</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480216"/>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Maintained social distance</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0118443"/>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Did not maintain social distance</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3.15 (2.22, 4.47)</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2.61 (1.62, 4.2)</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0084190"/>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Sex of respondence</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6419017"/>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Male</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5800255"/>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Female</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0.76 (0.54, 1.06)</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0.105</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0.72 (0.45, 1.15)</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0.167</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1365209"/>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Age in year</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0.99 (0.98, 1.01)</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0.44</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1.00 (0.98, 1.02)</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0.782</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8635075"/>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Education level</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2750454"/>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solidFill>
                            <a:schemeClr val="bg1"/>
                          </a:solidFill>
                          <a:effectLst/>
                          <a:latin typeface="Times New Roman" panose="02020603050405020304" pitchFamily="18" charset="0"/>
                          <a:cs typeface="Times New Roman" panose="02020603050405020304" pitchFamily="18" charset="0"/>
                        </a:rPr>
                        <a:t>No schooling</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603883"/>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solidFill>
                            <a:schemeClr val="bg1"/>
                          </a:solidFill>
                          <a:effectLst/>
                          <a:latin typeface="Times New Roman" panose="02020603050405020304" pitchFamily="18" charset="0"/>
                          <a:cs typeface="Times New Roman" panose="02020603050405020304" pitchFamily="18" charset="0"/>
                        </a:rPr>
                        <a:t>Primary complete</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1.71 (1.03, 2.83)</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0.038</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1.80 (0.91, 3.55)</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0.092</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9571628"/>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solidFill>
                            <a:schemeClr val="bg1"/>
                          </a:solidFill>
                          <a:effectLst/>
                          <a:latin typeface="Times New Roman" panose="02020603050405020304" pitchFamily="18" charset="0"/>
                          <a:cs typeface="Times New Roman" panose="02020603050405020304" pitchFamily="18" charset="0"/>
                        </a:rPr>
                        <a:t>Secondary complete</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4.34 (2.57, 7.32)</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3.67 (1.82, 7.40)</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rPr>
                        <a:t>&lt;0.001</a:t>
                      </a:r>
                      <a:endParaRPr kumimoji="0" lang="en-US" sz="18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4919172"/>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Higher</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12.0 (5.38, 26.76)</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8.43 (3.13, 22.7)</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8573159"/>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SES</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5537577"/>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solidFill>
                            <a:schemeClr val="bg1"/>
                          </a:solidFill>
                          <a:effectLst/>
                          <a:latin typeface="Times New Roman" panose="02020603050405020304" pitchFamily="18" charset="0"/>
                          <a:cs typeface="Times New Roman" panose="02020603050405020304" pitchFamily="18" charset="0"/>
                        </a:rPr>
                        <a:t>poor</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6901015"/>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solidFill>
                            <a:schemeClr val="bg1"/>
                          </a:solidFill>
                          <a:effectLst/>
                          <a:latin typeface="Times New Roman" panose="02020603050405020304" pitchFamily="18" charset="0"/>
                          <a:cs typeface="Times New Roman" panose="02020603050405020304" pitchFamily="18" charset="0"/>
                        </a:rPr>
                        <a:t>Middle</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2.15 (1.36, 3.39)</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1.97 (1.07, 3.65)</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0.030</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3890750"/>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Rich</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5.20 (3.15, 8.58)</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4.54 (2.32, 8.90)</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9224051"/>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Washed their hand</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077752"/>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solidFill>
                            <a:schemeClr val="bg1"/>
                          </a:solidFill>
                          <a:effectLst/>
                          <a:latin typeface="Times New Roman" panose="02020603050405020304" pitchFamily="18" charset="0"/>
                          <a:cs typeface="Times New Roman" panose="02020603050405020304" pitchFamily="18" charset="0"/>
                        </a:rPr>
                        <a:t>No </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8530208"/>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Yes</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0.57 (0.40, 0.80)</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0.55 (0.34, 0.88)</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0.014</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3542564"/>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Body weight in kg</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1.16 (1.13, 1.19)</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1.15 (1.11, 1.18)</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4719944"/>
                  </a:ext>
                </a:extLst>
              </a:tr>
            </a:tbl>
          </a:graphicData>
        </a:graphic>
      </p:graphicFrame>
    </p:spTree>
    <p:extLst>
      <p:ext uri="{BB962C8B-B14F-4D97-AF65-F5344CB8AC3E}">
        <p14:creationId xmlns:p14="http://schemas.microsoft.com/office/powerpoint/2010/main" val="259850440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6EB85D0-E59B-47FB-B819-832D4DC4F78C}"/>
              </a:ext>
            </a:extLst>
          </p:cNvPr>
          <p:cNvGrpSpPr/>
          <p:nvPr/>
        </p:nvGrpSpPr>
        <p:grpSpPr>
          <a:xfrm>
            <a:off x="6513213" y="2756478"/>
            <a:ext cx="1309511" cy="1143174"/>
            <a:chOff x="8741662" y="2285826"/>
            <a:chExt cx="1309511" cy="1143174"/>
          </a:xfrm>
        </p:grpSpPr>
        <p:pic>
          <p:nvPicPr>
            <p:cNvPr id="9" name="Picture 8" descr="1811485141599778122-512.png">
              <a:extLst>
                <a:ext uri="{FF2B5EF4-FFF2-40B4-BE49-F238E27FC236}">
                  <a16:creationId xmlns:a16="http://schemas.microsoft.com/office/drawing/2014/main" id="{8FFBC9DC-CEB2-4673-A980-3799B09B1807}"/>
                </a:ext>
              </a:extLst>
            </p:cNvPr>
            <p:cNvPicPr>
              <a:picLocks noChangeAspect="1"/>
            </p:cNvPicPr>
            <p:nvPr/>
          </p:nvPicPr>
          <p:blipFill>
            <a:blip r:embed="rId2" cstate="print"/>
            <a:stretch>
              <a:fillRect/>
            </a:stretch>
          </p:blipFill>
          <p:spPr>
            <a:xfrm>
              <a:off x="8907317" y="2399597"/>
              <a:ext cx="990600" cy="851187"/>
            </a:xfrm>
            <a:prstGeom prst="rect">
              <a:avLst/>
            </a:prstGeom>
          </p:spPr>
        </p:pic>
        <p:sp>
          <p:nvSpPr>
            <p:cNvPr id="12" name="Oval 11">
              <a:extLst>
                <a:ext uri="{FF2B5EF4-FFF2-40B4-BE49-F238E27FC236}">
                  <a16:creationId xmlns:a16="http://schemas.microsoft.com/office/drawing/2014/main" id="{6BCF75FB-F99A-40EA-B6FE-13711AB241C7}"/>
                </a:ext>
              </a:extLst>
            </p:cNvPr>
            <p:cNvSpPr/>
            <p:nvPr/>
          </p:nvSpPr>
          <p:spPr>
            <a:xfrm>
              <a:off x="8741662" y="2285826"/>
              <a:ext cx="1309511" cy="11431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8D83BCC-62B9-42AB-9AE9-BE701CB9EC46}"/>
              </a:ext>
            </a:extLst>
          </p:cNvPr>
          <p:cNvGrpSpPr/>
          <p:nvPr/>
        </p:nvGrpSpPr>
        <p:grpSpPr>
          <a:xfrm>
            <a:off x="1612404" y="2870249"/>
            <a:ext cx="1309511" cy="1143174"/>
            <a:chOff x="1639327" y="1872347"/>
            <a:chExt cx="1309511" cy="1143174"/>
          </a:xfrm>
        </p:grpSpPr>
        <p:pic>
          <p:nvPicPr>
            <p:cNvPr id="10" name="Picture 9">
              <a:extLst>
                <a:ext uri="{FF2B5EF4-FFF2-40B4-BE49-F238E27FC236}">
                  <a16:creationId xmlns:a16="http://schemas.microsoft.com/office/drawing/2014/main" id="{810148DB-430A-42DC-8342-9FA525B320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276" t="24643" r="49808" b="15330"/>
            <a:stretch/>
          </p:blipFill>
          <p:spPr>
            <a:xfrm>
              <a:off x="1871941" y="1889394"/>
              <a:ext cx="978310" cy="1022771"/>
            </a:xfrm>
            <a:prstGeom prst="rect">
              <a:avLst/>
            </a:prstGeom>
            <a:ln>
              <a:noFill/>
            </a:ln>
          </p:spPr>
        </p:pic>
        <p:sp>
          <p:nvSpPr>
            <p:cNvPr id="14" name="Oval 13">
              <a:extLst>
                <a:ext uri="{FF2B5EF4-FFF2-40B4-BE49-F238E27FC236}">
                  <a16:creationId xmlns:a16="http://schemas.microsoft.com/office/drawing/2014/main" id="{1F3109DC-1A6D-4818-AC31-55E1C336CA54}"/>
                </a:ext>
              </a:extLst>
            </p:cNvPr>
            <p:cNvSpPr/>
            <p:nvPr/>
          </p:nvSpPr>
          <p:spPr>
            <a:xfrm>
              <a:off x="1639327" y="1872347"/>
              <a:ext cx="1309511" cy="1143174"/>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7ADC4906-D4C3-4A79-935C-B51EB0CACBBA}"/>
              </a:ext>
            </a:extLst>
          </p:cNvPr>
          <p:cNvGrpSpPr/>
          <p:nvPr/>
        </p:nvGrpSpPr>
        <p:grpSpPr>
          <a:xfrm>
            <a:off x="1612404" y="5345500"/>
            <a:ext cx="1127897" cy="851187"/>
            <a:chOff x="262753" y="2935811"/>
            <a:chExt cx="720206" cy="662940"/>
          </a:xfrm>
        </p:grpSpPr>
        <p:pic>
          <p:nvPicPr>
            <p:cNvPr id="18" name="Picture 4" descr="Resources And Useful Links – Changemakers">
              <a:extLst>
                <a:ext uri="{FF2B5EF4-FFF2-40B4-BE49-F238E27FC236}">
                  <a16:creationId xmlns:a16="http://schemas.microsoft.com/office/drawing/2014/main" id="{A53D0B61-6E8D-4DF5-B49E-FDDBC2A71C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897" y="2983013"/>
              <a:ext cx="604443" cy="604443"/>
            </a:xfrm>
            <a:prstGeom prst="rect">
              <a:avLst/>
            </a:prstGeom>
            <a:noFill/>
            <a:extLst>
              <a:ext uri="{909E8E84-426E-40DD-AFC4-6F175D3DCCD1}">
                <a14:hiddenFill xmlns:a14="http://schemas.microsoft.com/office/drawing/2010/main">
                  <a:solidFill>
                    <a:srgbClr val="FFFFFF"/>
                  </a:solidFill>
                </a14:hiddenFill>
              </a:ext>
            </a:extLst>
          </p:spPr>
        </p:pic>
        <p:sp>
          <p:nvSpPr>
            <p:cNvPr id="19" name="Rounded Rectangle 33">
              <a:extLst>
                <a:ext uri="{FF2B5EF4-FFF2-40B4-BE49-F238E27FC236}">
                  <a16:creationId xmlns:a16="http://schemas.microsoft.com/office/drawing/2014/main" id="{F7AAB1E9-AADD-4289-8486-007E8380B651}"/>
                </a:ext>
              </a:extLst>
            </p:cNvPr>
            <p:cNvSpPr/>
            <p:nvPr/>
          </p:nvSpPr>
          <p:spPr>
            <a:xfrm>
              <a:off x="262753" y="2935811"/>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cxnSp>
        <p:nvCxnSpPr>
          <p:cNvPr id="21" name="Straight Arrow Connector 20">
            <a:extLst>
              <a:ext uri="{FF2B5EF4-FFF2-40B4-BE49-F238E27FC236}">
                <a16:creationId xmlns:a16="http://schemas.microsoft.com/office/drawing/2014/main" id="{1B5FFA6A-1506-4F8B-AEAC-56A0EA81CE40}"/>
              </a:ext>
            </a:extLst>
          </p:cNvPr>
          <p:cNvCxnSpPr>
            <a:cxnSpLocks/>
            <a:stCxn id="19" idx="0"/>
            <a:endCxn id="14" idx="4"/>
          </p:cNvCxnSpPr>
          <p:nvPr/>
        </p:nvCxnSpPr>
        <p:spPr>
          <a:xfrm flipV="1">
            <a:off x="2176353" y="4013423"/>
            <a:ext cx="90807" cy="133207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E487FC82-42AD-4F96-97AB-7F1209FEC870}"/>
              </a:ext>
            </a:extLst>
          </p:cNvPr>
          <p:cNvGrpSpPr/>
          <p:nvPr/>
        </p:nvGrpSpPr>
        <p:grpSpPr>
          <a:xfrm>
            <a:off x="1746026" y="686985"/>
            <a:ext cx="1127897" cy="851187"/>
            <a:chOff x="359897" y="4145486"/>
            <a:chExt cx="720206" cy="662940"/>
          </a:xfrm>
        </p:grpSpPr>
        <p:pic>
          <p:nvPicPr>
            <p:cNvPr id="23" name="Picture 6" descr="Book Education Logo Png, Transparent Png - kindpng">
              <a:extLst>
                <a:ext uri="{FF2B5EF4-FFF2-40B4-BE49-F238E27FC236}">
                  <a16:creationId xmlns:a16="http://schemas.microsoft.com/office/drawing/2014/main" id="{BF366E25-06A1-4A31-9F48-F4F8CEECF3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33" t="6606" r="19127" b="22558"/>
            <a:stretch/>
          </p:blipFill>
          <p:spPr bwMode="auto">
            <a:xfrm>
              <a:off x="426612" y="4145486"/>
              <a:ext cx="622903" cy="619238"/>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34">
              <a:extLst>
                <a:ext uri="{FF2B5EF4-FFF2-40B4-BE49-F238E27FC236}">
                  <a16:creationId xmlns:a16="http://schemas.microsoft.com/office/drawing/2014/main" id="{07DEEBA8-8ACE-4C1A-9AB1-721EA79AC88A}"/>
                </a:ext>
              </a:extLst>
            </p:cNvPr>
            <p:cNvSpPr/>
            <p:nvPr/>
          </p:nvSpPr>
          <p:spPr>
            <a:xfrm>
              <a:off x="359897" y="4145486"/>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cxnSp>
        <p:nvCxnSpPr>
          <p:cNvPr id="26" name="Straight Arrow Connector 25">
            <a:extLst>
              <a:ext uri="{FF2B5EF4-FFF2-40B4-BE49-F238E27FC236}">
                <a16:creationId xmlns:a16="http://schemas.microsoft.com/office/drawing/2014/main" id="{66829F1D-DEDA-4232-AEB0-3BBB15B2C0EC}"/>
              </a:ext>
            </a:extLst>
          </p:cNvPr>
          <p:cNvCxnSpPr>
            <a:cxnSpLocks/>
            <a:stCxn id="24" idx="2"/>
            <a:endCxn id="14" idx="0"/>
          </p:cNvCxnSpPr>
          <p:nvPr/>
        </p:nvCxnSpPr>
        <p:spPr>
          <a:xfrm flipH="1">
            <a:off x="2267160" y="1538172"/>
            <a:ext cx="42815" cy="133207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51252853-3EF4-429D-8E7F-58BA9F42E3E9}"/>
              </a:ext>
            </a:extLst>
          </p:cNvPr>
          <p:cNvGrpSpPr/>
          <p:nvPr/>
        </p:nvGrpSpPr>
        <p:grpSpPr>
          <a:xfrm>
            <a:off x="4789937" y="169041"/>
            <a:ext cx="1127897" cy="851187"/>
            <a:chOff x="359897" y="5136086"/>
            <a:chExt cx="720206" cy="662940"/>
          </a:xfrm>
        </p:grpSpPr>
        <p:sp>
          <p:nvSpPr>
            <p:cNvPr id="28" name="Rounded Rectangle 35">
              <a:extLst>
                <a:ext uri="{FF2B5EF4-FFF2-40B4-BE49-F238E27FC236}">
                  <a16:creationId xmlns:a16="http://schemas.microsoft.com/office/drawing/2014/main" id="{C018EDCC-F79C-4D26-827C-4290BBB530F5}"/>
                </a:ext>
              </a:extLst>
            </p:cNvPr>
            <p:cNvSpPr/>
            <p:nvPr/>
          </p:nvSpPr>
          <p:spPr>
            <a:xfrm>
              <a:off x="359897" y="5136086"/>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29" name="Picture 28">
              <a:extLst>
                <a:ext uri="{FF2B5EF4-FFF2-40B4-BE49-F238E27FC236}">
                  <a16:creationId xmlns:a16="http://schemas.microsoft.com/office/drawing/2014/main" id="{4F985898-9366-4CC7-9E6B-373F24DCAD82}"/>
                </a:ext>
              </a:extLst>
            </p:cNvPr>
            <p:cNvPicPr>
              <a:picLocks noChangeAspect="1"/>
            </p:cNvPicPr>
            <p:nvPr/>
          </p:nvPicPr>
          <p:blipFill rotWithShape="1">
            <a:blip r:embed="rId6">
              <a:extLst>
                <a:ext uri="{28A0092B-C50C-407E-A947-70E740481C1C}">
                  <a14:useLocalDpi xmlns:a14="http://schemas.microsoft.com/office/drawing/2010/main" val="0"/>
                </a:ext>
              </a:extLst>
            </a:blip>
            <a:srcRect l="22504" t="5832" r="24780" b="4176"/>
            <a:stretch/>
          </p:blipFill>
          <p:spPr>
            <a:xfrm>
              <a:off x="380684" y="5238751"/>
              <a:ext cx="583656" cy="433252"/>
            </a:xfrm>
            <a:prstGeom prst="rect">
              <a:avLst/>
            </a:prstGeom>
          </p:spPr>
        </p:pic>
      </p:grpSp>
      <p:grpSp>
        <p:nvGrpSpPr>
          <p:cNvPr id="35" name="Group 34">
            <a:extLst>
              <a:ext uri="{FF2B5EF4-FFF2-40B4-BE49-F238E27FC236}">
                <a16:creationId xmlns:a16="http://schemas.microsoft.com/office/drawing/2014/main" id="{7EFB56FD-B487-445B-95EB-A3AA86D1B00E}"/>
              </a:ext>
            </a:extLst>
          </p:cNvPr>
          <p:cNvGrpSpPr/>
          <p:nvPr/>
        </p:nvGrpSpPr>
        <p:grpSpPr>
          <a:xfrm>
            <a:off x="4789936" y="5837772"/>
            <a:ext cx="1127897" cy="851187"/>
            <a:chOff x="262753" y="1862955"/>
            <a:chExt cx="720206" cy="662940"/>
          </a:xfrm>
        </p:grpSpPr>
        <p:sp>
          <p:nvSpPr>
            <p:cNvPr id="36" name="Rounded Rectangle 32">
              <a:extLst>
                <a:ext uri="{FF2B5EF4-FFF2-40B4-BE49-F238E27FC236}">
                  <a16:creationId xmlns:a16="http://schemas.microsoft.com/office/drawing/2014/main" id="{337419D7-FBD2-464F-9B7C-754FD44518DE}"/>
                </a:ext>
              </a:extLst>
            </p:cNvPr>
            <p:cNvSpPr/>
            <p:nvPr/>
          </p:nvSpPr>
          <p:spPr>
            <a:xfrm>
              <a:off x="262753" y="1862955"/>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37" name="Picture 36">
              <a:extLst>
                <a:ext uri="{FF2B5EF4-FFF2-40B4-BE49-F238E27FC236}">
                  <a16:creationId xmlns:a16="http://schemas.microsoft.com/office/drawing/2014/main" id="{C6CFA85A-CC89-4EAA-93FF-040C5C0E2FE1}"/>
                </a:ext>
              </a:extLst>
            </p:cNvPr>
            <p:cNvPicPr>
              <a:picLocks noChangeAspect="1"/>
            </p:cNvPicPr>
            <p:nvPr/>
          </p:nvPicPr>
          <p:blipFill>
            <a:blip r:embed="rId7">
              <a:biLevel thresh="75000"/>
            </a:blip>
            <a:stretch>
              <a:fillRect/>
            </a:stretch>
          </p:blipFill>
          <p:spPr>
            <a:xfrm>
              <a:off x="426612" y="1926328"/>
              <a:ext cx="422228" cy="421189"/>
            </a:xfrm>
            <a:prstGeom prst="rect">
              <a:avLst/>
            </a:prstGeom>
          </p:spPr>
        </p:pic>
      </p:grpSp>
      <p:cxnSp>
        <p:nvCxnSpPr>
          <p:cNvPr id="39" name="Straight Arrow Connector 38">
            <a:extLst>
              <a:ext uri="{FF2B5EF4-FFF2-40B4-BE49-F238E27FC236}">
                <a16:creationId xmlns:a16="http://schemas.microsoft.com/office/drawing/2014/main" id="{FF7A6BA7-7964-4863-AD83-4DC6BBDE89EF}"/>
              </a:ext>
            </a:extLst>
          </p:cNvPr>
          <p:cNvCxnSpPr>
            <a:stCxn id="28" idx="2"/>
            <a:endCxn id="14" idx="7"/>
          </p:cNvCxnSpPr>
          <p:nvPr/>
        </p:nvCxnSpPr>
        <p:spPr>
          <a:xfrm flipH="1">
            <a:off x="2730142" y="1020228"/>
            <a:ext cx="2623744" cy="201743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34AB880-DD91-48B5-83F1-57E8212D6F6E}"/>
              </a:ext>
            </a:extLst>
          </p:cNvPr>
          <p:cNvCxnSpPr>
            <a:cxnSpLocks/>
            <a:stCxn id="36" idx="0"/>
            <a:endCxn id="14" idx="5"/>
          </p:cNvCxnSpPr>
          <p:nvPr/>
        </p:nvCxnSpPr>
        <p:spPr>
          <a:xfrm flipH="1" flipV="1">
            <a:off x="2730142" y="3846009"/>
            <a:ext cx="2623743" cy="199176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02E1A02F-BAF1-4CE4-89A8-322AB1C9FDCC}"/>
              </a:ext>
            </a:extLst>
          </p:cNvPr>
          <p:cNvGrpSpPr/>
          <p:nvPr/>
        </p:nvGrpSpPr>
        <p:grpSpPr>
          <a:xfrm>
            <a:off x="8834934" y="5547398"/>
            <a:ext cx="1127897" cy="851187"/>
            <a:chOff x="1491478" y="2924516"/>
            <a:chExt cx="720206" cy="662940"/>
          </a:xfrm>
        </p:grpSpPr>
        <p:sp>
          <p:nvSpPr>
            <p:cNvPr id="49" name="Rounded Rectangle 28">
              <a:extLst>
                <a:ext uri="{FF2B5EF4-FFF2-40B4-BE49-F238E27FC236}">
                  <a16:creationId xmlns:a16="http://schemas.microsoft.com/office/drawing/2014/main" id="{A5A2B383-B286-4290-9AAC-0CADA187A3EE}"/>
                </a:ext>
              </a:extLst>
            </p:cNvPr>
            <p:cNvSpPr/>
            <p:nvPr/>
          </p:nvSpPr>
          <p:spPr>
            <a:xfrm>
              <a:off x="1491478" y="2924516"/>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50" name="Picture 49">
              <a:extLst>
                <a:ext uri="{FF2B5EF4-FFF2-40B4-BE49-F238E27FC236}">
                  <a16:creationId xmlns:a16="http://schemas.microsoft.com/office/drawing/2014/main" id="{58EA966E-43AD-4C8E-9CAC-2A8A0D9E1205}"/>
                </a:ext>
              </a:extLst>
            </p:cNvPr>
            <p:cNvPicPr>
              <a:picLocks noChangeAspect="1"/>
            </p:cNvPicPr>
            <p:nvPr/>
          </p:nvPicPr>
          <p:blipFill rotWithShape="1">
            <a:blip r:embed="rId8">
              <a:extLst>
                <a:ext uri="{28A0092B-C50C-407E-A947-70E740481C1C}">
                  <a14:useLocalDpi xmlns:a14="http://schemas.microsoft.com/office/drawing/2010/main" val="0"/>
                </a:ext>
              </a:extLst>
            </a:blip>
            <a:srcRect l="37799" r="36196"/>
            <a:stretch/>
          </p:blipFill>
          <p:spPr>
            <a:xfrm>
              <a:off x="1603541" y="3001634"/>
              <a:ext cx="453248" cy="436892"/>
            </a:xfrm>
            <a:prstGeom prst="rect">
              <a:avLst/>
            </a:prstGeom>
          </p:spPr>
        </p:pic>
      </p:grpSp>
      <p:grpSp>
        <p:nvGrpSpPr>
          <p:cNvPr id="51" name="Group 50">
            <a:extLst>
              <a:ext uri="{FF2B5EF4-FFF2-40B4-BE49-F238E27FC236}">
                <a16:creationId xmlns:a16="http://schemas.microsoft.com/office/drawing/2014/main" id="{7B0DAE3F-075B-4D2F-A9E7-14C5A6858680}"/>
              </a:ext>
            </a:extLst>
          </p:cNvPr>
          <p:cNvGrpSpPr/>
          <p:nvPr/>
        </p:nvGrpSpPr>
        <p:grpSpPr>
          <a:xfrm>
            <a:off x="8742387" y="277611"/>
            <a:ext cx="1220444" cy="901363"/>
            <a:chOff x="203658" y="748530"/>
            <a:chExt cx="779301" cy="702019"/>
          </a:xfrm>
        </p:grpSpPr>
        <p:pic>
          <p:nvPicPr>
            <p:cNvPr id="52" name="Picture 51">
              <a:extLst>
                <a:ext uri="{FF2B5EF4-FFF2-40B4-BE49-F238E27FC236}">
                  <a16:creationId xmlns:a16="http://schemas.microsoft.com/office/drawing/2014/main" id="{C633E722-A13A-4A15-87F8-6E88E057D83C}"/>
                </a:ext>
              </a:extLst>
            </p:cNvPr>
            <p:cNvPicPr>
              <a:picLocks noChangeAspect="1"/>
            </p:cNvPicPr>
            <p:nvPr/>
          </p:nvPicPr>
          <p:blipFill rotWithShape="1">
            <a:blip r:embed="rId9">
              <a:extLst>
                <a:ext uri="{28A0092B-C50C-407E-A947-70E740481C1C}">
                  <a14:useLocalDpi xmlns:a14="http://schemas.microsoft.com/office/drawing/2010/main" val="0"/>
                </a:ext>
              </a:extLst>
            </a:blip>
            <a:srcRect t="15794" b="10873"/>
            <a:stretch/>
          </p:blipFill>
          <p:spPr>
            <a:xfrm>
              <a:off x="203658" y="748531"/>
              <a:ext cx="779301" cy="702018"/>
            </a:xfrm>
            <a:prstGeom prst="rect">
              <a:avLst/>
            </a:prstGeom>
          </p:spPr>
        </p:pic>
        <p:sp>
          <p:nvSpPr>
            <p:cNvPr id="53" name="Rounded Rectangle 31">
              <a:extLst>
                <a:ext uri="{FF2B5EF4-FFF2-40B4-BE49-F238E27FC236}">
                  <a16:creationId xmlns:a16="http://schemas.microsoft.com/office/drawing/2014/main" id="{8D08B3DD-ECA7-4987-85B6-8637C7D70E22}"/>
                </a:ext>
              </a:extLst>
            </p:cNvPr>
            <p:cNvSpPr/>
            <p:nvPr/>
          </p:nvSpPr>
          <p:spPr>
            <a:xfrm>
              <a:off x="262753" y="748530"/>
              <a:ext cx="720206" cy="6629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54" name="Group 53">
            <a:extLst>
              <a:ext uri="{FF2B5EF4-FFF2-40B4-BE49-F238E27FC236}">
                <a16:creationId xmlns:a16="http://schemas.microsoft.com/office/drawing/2014/main" id="{D2BE6239-7D3A-4F3B-B818-57F64EC6FE40}"/>
              </a:ext>
            </a:extLst>
          </p:cNvPr>
          <p:cNvGrpSpPr/>
          <p:nvPr/>
        </p:nvGrpSpPr>
        <p:grpSpPr>
          <a:xfrm>
            <a:off x="9392025" y="2818923"/>
            <a:ext cx="957080" cy="999641"/>
            <a:chOff x="1585606" y="600075"/>
            <a:chExt cx="1033768" cy="1038215"/>
          </a:xfrm>
        </p:grpSpPr>
        <p:pic>
          <p:nvPicPr>
            <p:cNvPr id="55" name="Picture 8" descr="Age Png - Age Group Icon Transparent PNG - 1421x999 - Free Download on  NicePNG">
              <a:extLst>
                <a:ext uri="{FF2B5EF4-FFF2-40B4-BE49-F238E27FC236}">
                  <a16:creationId xmlns:a16="http://schemas.microsoft.com/office/drawing/2014/main" id="{BABFA027-E064-413D-8674-A0AA511006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2294" y="600076"/>
              <a:ext cx="860386" cy="103821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Rounded Rectangle 43">
              <a:extLst>
                <a:ext uri="{FF2B5EF4-FFF2-40B4-BE49-F238E27FC236}">
                  <a16:creationId xmlns:a16="http://schemas.microsoft.com/office/drawing/2014/main" id="{B3780968-E597-4692-AAFF-A3B70D43BBFE}"/>
                </a:ext>
              </a:extLst>
            </p:cNvPr>
            <p:cNvSpPr/>
            <p:nvPr/>
          </p:nvSpPr>
          <p:spPr>
            <a:xfrm>
              <a:off x="1585606" y="600075"/>
              <a:ext cx="1033768" cy="999641"/>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cxnSp>
        <p:nvCxnSpPr>
          <p:cNvPr id="58" name="Straight Arrow Connector 57">
            <a:extLst>
              <a:ext uri="{FF2B5EF4-FFF2-40B4-BE49-F238E27FC236}">
                <a16:creationId xmlns:a16="http://schemas.microsoft.com/office/drawing/2014/main" id="{0F1FEAF8-931D-47E6-8621-98F23C81F559}"/>
              </a:ext>
            </a:extLst>
          </p:cNvPr>
          <p:cNvCxnSpPr>
            <a:cxnSpLocks/>
            <a:stCxn id="53" idx="2"/>
            <a:endCxn id="12" idx="7"/>
          </p:cNvCxnSpPr>
          <p:nvPr/>
        </p:nvCxnSpPr>
        <p:spPr>
          <a:xfrm flipH="1">
            <a:off x="7630951" y="1128798"/>
            <a:ext cx="1767932" cy="17950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D68C0E7-DDF8-486B-8942-9D7F87AFCC7F}"/>
              </a:ext>
            </a:extLst>
          </p:cNvPr>
          <p:cNvCxnSpPr>
            <a:stCxn id="49" idx="0"/>
            <a:endCxn id="12" idx="5"/>
          </p:cNvCxnSpPr>
          <p:nvPr/>
        </p:nvCxnSpPr>
        <p:spPr>
          <a:xfrm flipH="1" flipV="1">
            <a:off x="7630951" y="3732238"/>
            <a:ext cx="1767932" cy="18151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53FAB52-A6B1-414C-9240-8DC909779F6F}"/>
              </a:ext>
            </a:extLst>
          </p:cNvPr>
          <p:cNvCxnSpPr>
            <a:stCxn id="56" idx="1"/>
            <a:endCxn id="12" idx="6"/>
          </p:cNvCxnSpPr>
          <p:nvPr/>
        </p:nvCxnSpPr>
        <p:spPr>
          <a:xfrm flipH="1">
            <a:off x="7822724" y="3300173"/>
            <a:ext cx="1569301" cy="278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02B5884-D0D9-4979-A674-FA50DE0E9919}"/>
              </a:ext>
            </a:extLst>
          </p:cNvPr>
          <p:cNvCxnSpPr>
            <a:stCxn id="28" idx="2"/>
            <a:endCxn id="12" idx="1"/>
          </p:cNvCxnSpPr>
          <p:nvPr/>
        </p:nvCxnSpPr>
        <p:spPr>
          <a:xfrm>
            <a:off x="5353886" y="1020228"/>
            <a:ext cx="1351100" cy="1903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4F4B4A6-B985-4AE2-A369-4693EB89D4FE}"/>
              </a:ext>
            </a:extLst>
          </p:cNvPr>
          <p:cNvCxnSpPr>
            <a:stCxn id="24" idx="2"/>
            <a:endCxn id="12" idx="2"/>
          </p:cNvCxnSpPr>
          <p:nvPr/>
        </p:nvCxnSpPr>
        <p:spPr>
          <a:xfrm>
            <a:off x="2309975" y="1538172"/>
            <a:ext cx="4203238" cy="17898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9FFE623-12EC-4B2B-847A-55C5844FDF12}"/>
              </a:ext>
            </a:extLst>
          </p:cNvPr>
          <p:cNvCxnSpPr>
            <a:stCxn id="36" idx="0"/>
            <a:endCxn id="12" idx="3"/>
          </p:cNvCxnSpPr>
          <p:nvPr/>
        </p:nvCxnSpPr>
        <p:spPr>
          <a:xfrm flipV="1">
            <a:off x="5353885" y="3732238"/>
            <a:ext cx="1351101" cy="2105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B42AC55-2419-4CA4-AE9E-AA96F217113A}"/>
              </a:ext>
            </a:extLst>
          </p:cNvPr>
          <p:cNvCxnSpPr>
            <a:stCxn id="19" idx="0"/>
            <a:endCxn id="12" idx="2"/>
          </p:cNvCxnSpPr>
          <p:nvPr/>
        </p:nvCxnSpPr>
        <p:spPr>
          <a:xfrm flipV="1">
            <a:off x="2176353" y="3328065"/>
            <a:ext cx="4336860" cy="20174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6BBC97D-8E38-4ADA-825F-D3E770D7360E}"/>
              </a:ext>
            </a:extLst>
          </p:cNvPr>
          <p:cNvCxnSpPr>
            <a:stCxn id="14" idx="6"/>
            <a:endCxn id="12" idx="2"/>
          </p:cNvCxnSpPr>
          <p:nvPr/>
        </p:nvCxnSpPr>
        <p:spPr>
          <a:xfrm flipV="1">
            <a:off x="2921915" y="3328065"/>
            <a:ext cx="3591298" cy="1137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Chevron 40">
            <a:extLst>
              <a:ext uri="{FF2B5EF4-FFF2-40B4-BE49-F238E27FC236}">
                <a16:creationId xmlns:a16="http://schemas.microsoft.com/office/drawing/2014/main" id="{1440C2D2-ED90-42DB-AB39-A0A00C5A21CC}"/>
              </a:ext>
            </a:extLst>
          </p:cNvPr>
          <p:cNvSpPr/>
          <p:nvPr/>
        </p:nvSpPr>
        <p:spPr>
          <a:xfrm rot="14007009">
            <a:off x="10346299" y="3606522"/>
            <a:ext cx="522514" cy="478972"/>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5508595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40D6E7-995C-4AEF-ABA0-62080EDA1DE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214666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A3F392-4890-426C-92C3-073890C60CC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017989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AD1633A-4100-47AE-904F-5E2B18782986}"/>
              </a:ext>
            </a:extLst>
          </p:cNvPr>
          <p:cNvGraphicFramePr>
            <a:graphicFrameLocks noGrp="1"/>
          </p:cNvGraphicFramePr>
          <p:nvPr>
            <p:extLst/>
          </p:nvPr>
        </p:nvGraphicFramePr>
        <p:xfrm>
          <a:off x="205483" y="133564"/>
          <a:ext cx="11558427" cy="6733728"/>
        </p:xfrm>
        <a:graphic>
          <a:graphicData uri="http://schemas.openxmlformats.org/drawingml/2006/table">
            <a:tbl>
              <a:tblPr>
                <a:tableStyleId>{5C22544A-7EE6-4342-B048-85BDC9FD1C3A}</a:tableStyleId>
              </a:tblPr>
              <a:tblGrid>
                <a:gridCol w="450500">
                  <a:extLst>
                    <a:ext uri="{9D8B030D-6E8A-4147-A177-3AD203B41FA5}">
                      <a16:colId xmlns:a16="http://schemas.microsoft.com/office/drawing/2014/main" val="3144649494"/>
                    </a:ext>
                  </a:extLst>
                </a:gridCol>
                <a:gridCol w="3309730">
                  <a:extLst>
                    <a:ext uri="{9D8B030D-6E8A-4147-A177-3AD203B41FA5}">
                      <a16:colId xmlns:a16="http://schemas.microsoft.com/office/drawing/2014/main" val="465236286"/>
                    </a:ext>
                  </a:extLst>
                </a:gridCol>
                <a:gridCol w="2753139">
                  <a:extLst>
                    <a:ext uri="{9D8B030D-6E8A-4147-A177-3AD203B41FA5}">
                      <a16:colId xmlns:a16="http://schemas.microsoft.com/office/drawing/2014/main" val="3451655526"/>
                    </a:ext>
                  </a:extLst>
                </a:gridCol>
                <a:gridCol w="1083365">
                  <a:extLst>
                    <a:ext uri="{9D8B030D-6E8A-4147-A177-3AD203B41FA5}">
                      <a16:colId xmlns:a16="http://schemas.microsoft.com/office/drawing/2014/main" val="3643886189"/>
                    </a:ext>
                  </a:extLst>
                </a:gridCol>
                <a:gridCol w="2504661">
                  <a:extLst>
                    <a:ext uri="{9D8B030D-6E8A-4147-A177-3AD203B41FA5}">
                      <a16:colId xmlns:a16="http://schemas.microsoft.com/office/drawing/2014/main" val="4096727535"/>
                    </a:ext>
                  </a:extLst>
                </a:gridCol>
                <a:gridCol w="1457032">
                  <a:extLst>
                    <a:ext uri="{9D8B030D-6E8A-4147-A177-3AD203B41FA5}">
                      <a16:colId xmlns:a16="http://schemas.microsoft.com/office/drawing/2014/main" val="419452155"/>
                    </a:ext>
                  </a:extLst>
                </a:gridCol>
              </a:tblGrid>
              <a:tr h="270981">
                <a:tc gridSpan="2">
                  <a:txBody>
                    <a:bodyPr/>
                    <a:lstStyle/>
                    <a:p>
                      <a:pPr algn="l" fontAlgn="b"/>
                      <a:r>
                        <a:rPr lang="en-US" sz="1800" b="1" i="0" u="none" strike="noStrike" dirty="0">
                          <a:solidFill>
                            <a:srgbClr val="000000"/>
                          </a:solidFill>
                          <a:effectLst/>
                          <a:latin typeface="Times New Roman" panose="02020603050405020304" pitchFamily="18" charset="0"/>
                          <a:cs typeface="Times New Roman" panose="02020603050405020304" pitchFamily="18" charset="0"/>
                        </a:rPr>
                        <a:t>Independent variables</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800" b="1" u="none" strike="noStrike" dirty="0">
                          <a:effectLst/>
                          <a:latin typeface="Times New Roman" panose="02020603050405020304" pitchFamily="18" charset="0"/>
                          <a:cs typeface="Times New Roman" panose="02020603050405020304" pitchFamily="18" charset="0"/>
                        </a:rPr>
                        <a:t>Unadjusted OR (95% CI)</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latin typeface="Times New Roman" panose="02020603050405020304" pitchFamily="18" charset="0"/>
                          <a:cs typeface="Times New Roman" panose="02020603050405020304" pitchFamily="18" charset="0"/>
                        </a:rPr>
                        <a:t>p-value</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solidFill>
                            <a:schemeClr val="bg1"/>
                          </a:solidFill>
                          <a:effectLst/>
                          <a:latin typeface="Times New Roman" panose="02020603050405020304" pitchFamily="18" charset="0"/>
                          <a:cs typeface="Times New Roman" panose="02020603050405020304" pitchFamily="18" charset="0"/>
                        </a:rPr>
                        <a:t>Adjusted OR (95%) CI</a:t>
                      </a:r>
                      <a:endParaRPr lang="en-US" sz="18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solidFill>
                            <a:schemeClr val="bg1"/>
                          </a:solidFill>
                          <a:effectLst/>
                          <a:latin typeface="Times New Roman" panose="02020603050405020304" pitchFamily="18" charset="0"/>
                          <a:cs typeface="Times New Roman" panose="02020603050405020304" pitchFamily="18" charset="0"/>
                        </a:rPr>
                        <a:t>p-value</a:t>
                      </a:r>
                      <a:endParaRPr lang="en-US" sz="18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9112673"/>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Wearing mask</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030948"/>
                  </a:ext>
                </a:extLst>
              </a:tr>
              <a:tr h="270981">
                <a:tc>
                  <a:txBody>
                    <a:bodyPr/>
                    <a:lstStyle/>
                    <a:p>
                      <a:pPr algn="l"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Wore mask</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4114319"/>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Did not wear mask</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3.84 (2.70, 5.47)</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4.06 (2.51, 6.55)</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8690884"/>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Maintaining social distance</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480216"/>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Maintained social distance</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0118443"/>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Did not maintain social distance</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3.15 (2.22, 4.47)</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2.61 (1.62, 4.2)</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0084190"/>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Sex of respondence</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6419017"/>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Male</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5800255"/>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Female</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0.76 (0.54, 1.06)</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0.105</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0.72 (0.45, 1.15)</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0.167</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1365209"/>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Age in year</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0.99 (0.98, 1.01)</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0.440</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1.00 (0.98, 1.02)</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0.782</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8635075"/>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Education level</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2750454"/>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No schooling</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603883"/>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Primary complete</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1.71 (1.03, 2.83)</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0.038</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1.80 (0.91, 3.55)</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0.092</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9571628"/>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Secondary complete</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4.34 (2.57, 7.32)</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3.67 (1.82, 7.40)</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4919172"/>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Higher</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12.0 (5.38, 26.76)</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8.43 (3.13, 22.7)</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8573159"/>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SES</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5537577"/>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poor</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6901015"/>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solidFill>
                            <a:schemeClr val="bg1"/>
                          </a:solidFill>
                          <a:effectLst/>
                          <a:latin typeface="Times New Roman" panose="02020603050405020304" pitchFamily="18" charset="0"/>
                          <a:cs typeface="Times New Roman" panose="02020603050405020304" pitchFamily="18" charset="0"/>
                        </a:rPr>
                        <a:t>Middle</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2.15 (1.36, 3.39)</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1.97 (1.07, 3.65)</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0.030</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3890750"/>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Rich</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5.20 (3.15, 8.58)</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4.54 (2.32, 8.90)</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9224051"/>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Washed their hand</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077752"/>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solidFill>
                            <a:schemeClr val="bg1"/>
                          </a:solidFill>
                          <a:effectLst/>
                          <a:latin typeface="Times New Roman" panose="02020603050405020304" pitchFamily="18" charset="0"/>
                          <a:cs typeface="Times New Roman" panose="02020603050405020304" pitchFamily="18" charset="0"/>
                        </a:rPr>
                        <a:t>No </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8530208"/>
                  </a:ext>
                </a:extLst>
              </a:tr>
              <a:tr h="270981">
                <a:tc>
                  <a:txBody>
                    <a:bodyPr/>
                    <a:lstStyle/>
                    <a:p>
                      <a:pPr algn="l"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Yes</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0.57 (0.40, 0.80)</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0.55 (0.34, 0.88)</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0.014</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3542564"/>
                  </a:ext>
                </a:extLst>
              </a:tr>
              <a:tr h="270981">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Body weight in kg</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1.16 (1.13, 1.19)</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1.15 (1.11, 1.18)</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4719944"/>
                  </a:ext>
                </a:extLst>
              </a:tr>
            </a:tbl>
          </a:graphicData>
        </a:graphic>
      </p:graphicFrame>
    </p:spTree>
    <p:extLst>
      <p:ext uri="{BB962C8B-B14F-4D97-AF65-F5344CB8AC3E}">
        <p14:creationId xmlns:p14="http://schemas.microsoft.com/office/powerpoint/2010/main" val="158808169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AD1633A-4100-47AE-904F-5E2B18782986}"/>
              </a:ext>
            </a:extLst>
          </p:cNvPr>
          <p:cNvGraphicFramePr>
            <a:graphicFrameLocks noGrp="1"/>
          </p:cNvGraphicFramePr>
          <p:nvPr>
            <p:extLst/>
          </p:nvPr>
        </p:nvGraphicFramePr>
        <p:xfrm>
          <a:off x="205483" y="133564"/>
          <a:ext cx="11558427" cy="6733728"/>
        </p:xfrm>
        <a:graphic>
          <a:graphicData uri="http://schemas.openxmlformats.org/drawingml/2006/table">
            <a:tbl>
              <a:tblPr>
                <a:tableStyleId>{5C22544A-7EE6-4342-B048-85BDC9FD1C3A}</a:tableStyleId>
              </a:tblPr>
              <a:tblGrid>
                <a:gridCol w="450500">
                  <a:extLst>
                    <a:ext uri="{9D8B030D-6E8A-4147-A177-3AD203B41FA5}">
                      <a16:colId xmlns:a16="http://schemas.microsoft.com/office/drawing/2014/main" val="3144649494"/>
                    </a:ext>
                  </a:extLst>
                </a:gridCol>
                <a:gridCol w="3309730">
                  <a:extLst>
                    <a:ext uri="{9D8B030D-6E8A-4147-A177-3AD203B41FA5}">
                      <a16:colId xmlns:a16="http://schemas.microsoft.com/office/drawing/2014/main" val="465236286"/>
                    </a:ext>
                  </a:extLst>
                </a:gridCol>
                <a:gridCol w="2753139">
                  <a:extLst>
                    <a:ext uri="{9D8B030D-6E8A-4147-A177-3AD203B41FA5}">
                      <a16:colId xmlns:a16="http://schemas.microsoft.com/office/drawing/2014/main" val="3451655526"/>
                    </a:ext>
                  </a:extLst>
                </a:gridCol>
                <a:gridCol w="1083365">
                  <a:extLst>
                    <a:ext uri="{9D8B030D-6E8A-4147-A177-3AD203B41FA5}">
                      <a16:colId xmlns:a16="http://schemas.microsoft.com/office/drawing/2014/main" val="3643886189"/>
                    </a:ext>
                  </a:extLst>
                </a:gridCol>
                <a:gridCol w="2504661">
                  <a:extLst>
                    <a:ext uri="{9D8B030D-6E8A-4147-A177-3AD203B41FA5}">
                      <a16:colId xmlns:a16="http://schemas.microsoft.com/office/drawing/2014/main" val="4096727535"/>
                    </a:ext>
                  </a:extLst>
                </a:gridCol>
                <a:gridCol w="1457032">
                  <a:extLst>
                    <a:ext uri="{9D8B030D-6E8A-4147-A177-3AD203B41FA5}">
                      <a16:colId xmlns:a16="http://schemas.microsoft.com/office/drawing/2014/main" val="419452155"/>
                    </a:ext>
                  </a:extLst>
                </a:gridCol>
              </a:tblGrid>
              <a:tr h="270981">
                <a:tc gridSpan="2">
                  <a:txBody>
                    <a:bodyPr/>
                    <a:lstStyle/>
                    <a:p>
                      <a:pPr algn="l" fontAlgn="b"/>
                      <a:r>
                        <a:rPr lang="en-US" sz="1800" b="1" i="0" u="none" strike="noStrike" dirty="0">
                          <a:solidFill>
                            <a:srgbClr val="000000"/>
                          </a:solidFill>
                          <a:effectLst/>
                          <a:latin typeface="Times New Roman" panose="02020603050405020304" pitchFamily="18" charset="0"/>
                          <a:cs typeface="Times New Roman" panose="02020603050405020304" pitchFamily="18" charset="0"/>
                        </a:rPr>
                        <a:t>Independent variables</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800" b="1" u="none" strike="noStrike" dirty="0">
                          <a:effectLst/>
                          <a:latin typeface="Times New Roman" panose="02020603050405020304" pitchFamily="18" charset="0"/>
                          <a:cs typeface="Times New Roman" panose="02020603050405020304" pitchFamily="18" charset="0"/>
                        </a:rPr>
                        <a:t>Unadjusted OR (95% CI)</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latin typeface="Times New Roman" panose="02020603050405020304" pitchFamily="18" charset="0"/>
                          <a:cs typeface="Times New Roman" panose="02020603050405020304" pitchFamily="18" charset="0"/>
                        </a:rPr>
                        <a:t>p-value</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solidFill>
                            <a:schemeClr val="bg1"/>
                          </a:solidFill>
                          <a:effectLst/>
                          <a:latin typeface="Times New Roman" panose="02020603050405020304" pitchFamily="18" charset="0"/>
                          <a:cs typeface="Times New Roman" panose="02020603050405020304" pitchFamily="18" charset="0"/>
                        </a:rPr>
                        <a:t>Adjusted OR (95%) CI</a:t>
                      </a:r>
                      <a:endParaRPr lang="en-US" sz="18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solidFill>
                            <a:schemeClr val="bg1"/>
                          </a:solidFill>
                          <a:effectLst/>
                          <a:latin typeface="Times New Roman" panose="02020603050405020304" pitchFamily="18" charset="0"/>
                          <a:cs typeface="Times New Roman" panose="02020603050405020304" pitchFamily="18" charset="0"/>
                        </a:rPr>
                        <a:t>p-value</a:t>
                      </a:r>
                      <a:endParaRPr lang="en-US" sz="18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9112673"/>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Wearing mask</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030948"/>
                  </a:ext>
                </a:extLst>
              </a:tr>
              <a:tr h="270981">
                <a:tc>
                  <a:txBody>
                    <a:bodyPr/>
                    <a:lstStyle/>
                    <a:p>
                      <a:pPr algn="l"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Wore mask</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4114319"/>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Did not wear mask</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3.84 (2.70, 5.47)</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4.06 (2.51, 6.55)</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8690884"/>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Maintaining social distance</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480216"/>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Maintained social distance</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0118443"/>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Did not maintain social distance</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3.15 (2.22, 4.47)</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2.61 (1.62, 4.2)</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0084190"/>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Sex of respondence</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6419017"/>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Male</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5800255"/>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Female</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0.76 (0.54, 1.06)</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0.105</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0.72 (0.45, 1.15)</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0.167</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1365209"/>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Age in year</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0.99 (0.98, 1.01)</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0.44</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1.00 (0.98, 1.02)</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0.782</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8635075"/>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Education level</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2750454"/>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No schooling</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603883"/>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Primary complete</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1.71 (1.03, 2.83)</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0.038</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1.80 (0.91, 3.55)</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0.092</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9571628"/>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Secondary complete</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4.34 (2.57, 7.32)</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3.67 (1.82, 7.40)</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4919172"/>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Higher</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12.0 (5.38, 26.76)</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8.43 (3.13, 22.7)</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8573159"/>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SES</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5537577"/>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poor</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6901015"/>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Middle</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2.15 (1.36, 3.39)</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1.97 (1.07, 3.65)</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0.030</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3890750"/>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Rich</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5.20 (3.15, 8.58)</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4.54 (2.32, 8.90)</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9224051"/>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Washed their hand</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077752"/>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No </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chemeClr val="bg1"/>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8530208"/>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Yes</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0.57 (0.40, 0.80)</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0.55 (0.34, 0.88)</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0.014</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3542564"/>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Body weight in kg</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1.16 (1.13, 1.19)</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solidFill>
                            <a:schemeClr val="bg1"/>
                          </a:solidFill>
                          <a:effectLst/>
                          <a:latin typeface="Times New Roman" panose="02020603050405020304" pitchFamily="18" charset="0"/>
                          <a:cs typeface="Times New Roman" panose="02020603050405020304" pitchFamily="18" charset="0"/>
                        </a:rPr>
                        <a:t>1.15 (1.11, 1.18)</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chemeClr val="bg1"/>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4719944"/>
                  </a:ext>
                </a:extLst>
              </a:tr>
            </a:tbl>
          </a:graphicData>
        </a:graphic>
      </p:graphicFrame>
    </p:spTree>
    <p:extLst>
      <p:ext uri="{BB962C8B-B14F-4D97-AF65-F5344CB8AC3E}">
        <p14:creationId xmlns:p14="http://schemas.microsoft.com/office/powerpoint/2010/main" val="15427609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60188585"/>
              </p:ext>
            </p:extLst>
          </p:nvPr>
        </p:nvGraphicFramePr>
        <p:xfrm>
          <a:off x="215156" y="1174377"/>
          <a:ext cx="11501714" cy="3031554"/>
        </p:xfrm>
        <a:graphic>
          <a:graphicData uri="http://schemas.openxmlformats.org/drawingml/2006/table">
            <a:tbl>
              <a:tblPr firstRow="1" bandRow="1">
                <a:tableStyleId>{5C22544A-7EE6-4342-B048-85BDC9FD1C3A}</a:tableStyleId>
              </a:tblPr>
              <a:tblGrid>
                <a:gridCol w="1712256">
                  <a:extLst>
                    <a:ext uri="{9D8B030D-6E8A-4147-A177-3AD203B41FA5}">
                      <a16:colId xmlns:a16="http://schemas.microsoft.com/office/drawing/2014/main" val="3385805578"/>
                    </a:ext>
                  </a:extLst>
                </a:gridCol>
                <a:gridCol w="663388">
                  <a:extLst>
                    <a:ext uri="{9D8B030D-6E8A-4147-A177-3AD203B41FA5}">
                      <a16:colId xmlns:a16="http://schemas.microsoft.com/office/drawing/2014/main" val="3775371094"/>
                    </a:ext>
                  </a:extLst>
                </a:gridCol>
                <a:gridCol w="690282">
                  <a:extLst>
                    <a:ext uri="{9D8B030D-6E8A-4147-A177-3AD203B41FA5}">
                      <a16:colId xmlns:a16="http://schemas.microsoft.com/office/drawing/2014/main" val="2200275239"/>
                    </a:ext>
                  </a:extLst>
                </a:gridCol>
                <a:gridCol w="767980">
                  <a:extLst>
                    <a:ext uri="{9D8B030D-6E8A-4147-A177-3AD203B41FA5}">
                      <a16:colId xmlns:a16="http://schemas.microsoft.com/office/drawing/2014/main" val="2367632817"/>
                    </a:ext>
                  </a:extLst>
                </a:gridCol>
                <a:gridCol w="958476">
                  <a:extLst>
                    <a:ext uri="{9D8B030D-6E8A-4147-A177-3AD203B41FA5}">
                      <a16:colId xmlns:a16="http://schemas.microsoft.com/office/drawing/2014/main" val="2439468236"/>
                    </a:ext>
                  </a:extLst>
                </a:gridCol>
                <a:gridCol w="958476">
                  <a:extLst>
                    <a:ext uri="{9D8B030D-6E8A-4147-A177-3AD203B41FA5}">
                      <a16:colId xmlns:a16="http://schemas.microsoft.com/office/drawing/2014/main" val="2735861570"/>
                    </a:ext>
                  </a:extLst>
                </a:gridCol>
                <a:gridCol w="958476">
                  <a:extLst>
                    <a:ext uri="{9D8B030D-6E8A-4147-A177-3AD203B41FA5}">
                      <a16:colId xmlns:a16="http://schemas.microsoft.com/office/drawing/2014/main" val="2157091162"/>
                    </a:ext>
                  </a:extLst>
                </a:gridCol>
                <a:gridCol w="958476">
                  <a:extLst>
                    <a:ext uri="{9D8B030D-6E8A-4147-A177-3AD203B41FA5}">
                      <a16:colId xmlns:a16="http://schemas.microsoft.com/office/drawing/2014/main" val="2638757723"/>
                    </a:ext>
                  </a:extLst>
                </a:gridCol>
                <a:gridCol w="958476">
                  <a:extLst>
                    <a:ext uri="{9D8B030D-6E8A-4147-A177-3AD203B41FA5}">
                      <a16:colId xmlns:a16="http://schemas.microsoft.com/office/drawing/2014/main" val="3389122819"/>
                    </a:ext>
                  </a:extLst>
                </a:gridCol>
                <a:gridCol w="958476">
                  <a:extLst>
                    <a:ext uri="{9D8B030D-6E8A-4147-A177-3AD203B41FA5}">
                      <a16:colId xmlns:a16="http://schemas.microsoft.com/office/drawing/2014/main" val="552479589"/>
                    </a:ext>
                  </a:extLst>
                </a:gridCol>
                <a:gridCol w="796364">
                  <a:extLst>
                    <a:ext uri="{9D8B030D-6E8A-4147-A177-3AD203B41FA5}">
                      <a16:colId xmlns:a16="http://schemas.microsoft.com/office/drawing/2014/main" val="843964397"/>
                    </a:ext>
                  </a:extLst>
                </a:gridCol>
                <a:gridCol w="1120588">
                  <a:extLst>
                    <a:ext uri="{9D8B030D-6E8A-4147-A177-3AD203B41FA5}">
                      <a16:colId xmlns:a16="http://schemas.microsoft.com/office/drawing/2014/main" val="1470780675"/>
                    </a:ext>
                  </a:extLst>
                </a:gridCol>
              </a:tblGrid>
              <a:tr h="745554">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ID: Time</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t2</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t3</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t4</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t5</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t6</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t7</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t8</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t9</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t10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Count</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7781564"/>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112749"/>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2</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140898"/>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3</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8554327"/>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4</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4123180"/>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5</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3169555"/>
                  </a:ext>
                </a:extLst>
              </a:tr>
            </a:tbl>
          </a:graphicData>
        </a:graphic>
      </p:graphicFrame>
      <p:sp>
        <p:nvSpPr>
          <p:cNvPr id="5" name="Text Placeholder 1"/>
          <p:cNvSpPr>
            <a:spLocks noGrp="1"/>
          </p:cNvSpPr>
          <p:nvPr>
            <p:ph type="body" sz="quarter" idx="10"/>
          </p:nvPr>
        </p:nvSpPr>
        <p:spPr>
          <a:xfrm>
            <a:off x="960000" y="504000"/>
            <a:ext cx="10272000" cy="576000"/>
          </a:xfrm>
        </p:spPr>
        <p:txBody>
          <a:bodyPr/>
          <a:lstStyle/>
          <a:p>
            <a:pPr algn="ctr"/>
            <a:r>
              <a:rPr lang="en-US" dirty="0" smtClean="0"/>
              <a:t>Count model</a:t>
            </a:r>
            <a:endParaRPr lang="en-US" dirty="0"/>
          </a:p>
        </p:txBody>
      </p:sp>
      <p:sp>
        <p:nvSpPr>
          <p:cNvPr id="6" name="Rounded Rectangle 5"/>
          <p:cNvSpPr/>
          <p:nvPr/>
        </p:nvSpPr>
        <p:spPr>
          <a:xfrm>
            <a:off x="215156" y="4670612"/>
            <a:ext cx="11089338" cy="90543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Or</a:t>
            </a:r>
            <a:r>
              <a:rPr lang="en-US" dirty="0" smtClean="0">
                <a:solidFill>
                  <a:schemeClr val="tx1"/>
                </a:solidFill>
              </a:rPr>
              <a:t> other count data: Total number of children ever born</a:t>
            </a:r>
            <a:r>
              <a:rPr lang="en-US" dirty="0">
                <a:solidFill>
                  <a:schemeClr val="tx1"/>
                </a:solidFill>
              </a:rPr>
              <a:t>, </a:t>
            </a:r>
            <a:r>
              <a:rPr lang="en-US" dirty="0" smtClean="0">
                <a:solidFill>
                  <a:schemeClr val="tx1"/>
                </a:solidFill>
              </a:rPr>
              <a:t>number </a:t>
            </a:r>
            <a:r>
              <a:rPr lang="en-US" dirty="0">
                <a:solidFill>
                  <a:schemeClr val="tx1"/>
                </a:solidFill>
              </a:rPr>
              <a:t>of awards earned by students at one high </a:t>
            </a:r>
            <a:r>
              <a:rPr lang="en-US" dirty="0" smtClean="0">
                <a:solidFill>
                  <a:schemeClr val="tx1"/>
                </a:solidFill>
              </a:rPr>
              <a:t>school  </a:t>
            </a:r>
            <a:endParaRPr lang="en-US" dirty="0">
              <a:solidFill>
                <a:schemeClr val="tx1"/>
              </a:solidFill>
            </a:endParaRPr>
          </a:p>
        </p:txBody>
      </p:sp>
    </p:spTree>
    <p:extLst>
      <p:ext uri="{BB962C8B-B14F-4D97-AF65-F5344CB8AC3E}">
        <p14:creationId xmlns:p14="http://schemas.microsoft.com/office/powerpoint/2010/main" val="77058631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673A86-0715-418B-987B-036EEA43EEC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22935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A8D4BF-4881-4AF2-B3B6-5D984463B24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799986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AB10D4-7E7C-4077-A33B-099F9D82BEE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189480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9494B0-A5F9-48E9-8E9F-25EC07999E0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0663263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AD1633A-4100-47AE-904F-5E2B18782986}"/>
              </a:ext>
            </a:extLst>
          </p:cNvPr>
          <p:cNvGraphicFramePr>
            <a:graphicFrameLocks noGrp="1"/>
          </p:cNvGraphicFramePr>
          <p:nvPr/>
        </p:nvGraphicFramePr>
        <p:xfrm>
          <a:off x="205483" y="133564"/>
          <a:ext cx="11558427" cy="6733728"/>
        </p:xfrm>
        <a:graphic>
          <a:graphicData uri="http://schemas.openxmlformats.org/drawingml/2006/table">
            <a:tbl>
              <a:tblPr>
                <a:tableStyleId>{5C22544A-7EE6-4342-B048-85BDC9FD1C3A}</a:tableStyleId>
              </a:tblPr>
              <a:tblGrid>
                <a:gridCol w="450500">
                  <a:extLst>
                    <a:ext uri="{9D8B030D-6E8A-4147-A177-3AD203B41FA5}">
                      <a16:colId xmlns:a16="http://schemas.microsoft.com/office/drawing/2014/main" val="3144649494"/>
                    </a:ext>
                  </a:extLst>
                </a:gridCol>
                <a:gridCol w="3309730">
                  <a:extLst>
                    <a:ext uri="{9D8B030D-6E8A-4147-A177-3AD203B41FA5}">
                      <a16:colId xmlns:a16="http://schemas.microsoft.com/office/drawing/2014/main" val="465236286"/>
                    </a:ext>
                  </a:extLst>
                </a:gridCol>
                <a:gridCol w="2753139">
                  <a:extLst>
                    <a:ext uri="{9D8B030D-6E8A-4147-A177-3AD203B41FA5}">
                      <a16:colId xmlns:a16="http://schemas.microsoft.com/office/drawing/2014/main" val="3451655526"/>
                    </a:ext>
                  </a:extLst>
                </a:gridCol>
                <a:gridCol w="1083365">
                  <a:extLst>
                    <a:ext uri="{9D8B030D-6E8A-4147-A177-3AD203B41FA5}">
                      <a16:colId xmlns:a16="http://schemas.microsoft.com/office/drawing/2014/main" val="3643886189"/>
                    </a:ext>
                  </a:extLst>
                </a:gridCol>
                <a:gridCol w="2504661">
                  <a:extLst>
                    <a:ext uri="{9D8B030D-6E8A-4147-A177-3AD203B41FA5}">
                      <a16:colId xmlns:a16="http://schemas.microsoft.com/office/drawing/2014/main" val="4096727535"/>
                    </a:ext>
                  </a:extLst>
                </a:gridCol>
                <a:gridCol w="1457032">
                  <a:extLst>
                    <a:ext uri="{9D8B030D-6E8A-4147-A177-3AD203B41FA5}">
                      <a16:colId xmlns:a16="http://schemas.microsoft.com/office/drawing/2014/main" val="419452155"/>
                    </a:ext>
                  </a:extLst>
                </a:gridCol>
              </a:tblGrid>
              <a:tr h="270981">
                <a:tc gridSpan="2">
                  <a:txBody>
                    <a:bodyPr/>
                    <a:lstStyle/>
                    <a:p>
                      <a:pPr algn="l" fontAlgn="b"/>
                      <a:r>
                        <a:rPr lang="en-US" sz="1800" b="1" i="0" u="none" strike="noStrike" dirty="0">
                          <a:solidFill>
                            <a:srgbClr val="000000"/>
                          </a:solidFill>
                          <a:effectLst/>
                          <a:latin typeface="Times New Roman" panose="02020603050405020304" pitchFamily="18" charset="0"/>
                          <a:cs typeface="Times New Roman" panose="02020603050405020304" pitchFamily="18" charset="0"/>
                        </a:rPr>
                        <a:t>Independent variables</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800" b="1" u="none" strike="noStrike" dirty="0">
                          <a:effectLst/>
                          <a:latin typeface="Times New Roman" panose="02020603050405020304" pitchFamily="18" charset="0"/>
                          <a:cs typeface="Times New Roman" panose="02020603050405020304" pitchFamily="18" charset="0"/>
                        </a:rPr>
                        <a:t>Unadjusted OR (95% CI)</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latin typeface="Times New Roman" panose="02020603050405020304" pitchFamily="18" charset="0"/>
                          <a:cs typeface="Times New Roman" panose="02020603050405020304" pitchFamily="18" charset="0"/>
                        </a:rPr>
                        <a:t>p-value</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latin typeface="Times New Roman" panose="02020603050405020304" pitchFamily="18" charset="0"/>
                          <a:cs typeface="Times New Roman" panose="02020603050405020304" pitchFamily="18" charset="0"/>
                        </a:rPr>
                        <a:t>Adjusted OR (95%) CI</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latin typeface="Times New Roman" panose="02020603050405020304" pitchFamily="18" charset="0"/>
                          <a:cs typeface="Times New Roman" panose="02020603050405020304" pitchFamily="18" charset="0"/>
                        </a:rPr>
                        <a:t>p-value</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9112673"/>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Wearing mask</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030948"/>
                  </a:ext>
                </a:extLst>
              </a:tr>
              <a:tr h="270981">
                <a:tc>
                  <a:txBody>
                    <a:bodyPr/>
                    <a:lstStyle/>
                    <a:p>
                      <a:pPr algn="l"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Wore mask</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4114319"/>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Did not wear mask</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3.84 (2.70, 5.47)</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4.06 (2.51, 6.55)</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8690884"/>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Maintaining social distance</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480216"/>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Maintained social distance</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0118443"/>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Did not maintain social distance</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3.15 (2.22, 4.47)</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2.61 (1.62, 4.2)</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0084190"/>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Sex of respondence</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6419017"/>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Male</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5800255"/>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Female</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0.76 (0.54, 1.06)</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0.105</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0.72 (0.45, 1.15)</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0.167</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1365209"/>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Age in year</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0.99 (0.98, 1.01)</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0.44</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1.00 (0.98, 1.02)</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0.782</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8635075"/>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Education level</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2750454"/>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No schooling</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603883"/>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Primary complete</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1.71 (1.03, 2.83)</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0.038</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1.80 (0.91, 3.55)</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0.092</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9571628"/>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Secondary complete</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4.34 (2.57, 7.32)</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3.67 (1.82, 7.40)</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&lt;0.001</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4919172"/>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Higher</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12.0 (5.38, 26.76)</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8.43 (3.13, 22.7)</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8573159"/>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SES</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5537577"/>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poor</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6901015"/>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Middle</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2.15 (1.36, 3.39)</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1.97 (1.07, 3.65)</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0.030</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3890750"/>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Rich</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5.20 (3.15, 8.58)</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4.54 (2.32, 8.90)</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9224051"/>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Washed their hand</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077752"/>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No </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8530208"/>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Yes</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0.57 (0.40, 0.80)</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0.55 (0.34, 0.88)</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0.014</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3542564"/>
                  </a:ext>
                </a:extLst>
              </a:tr>
              <a:tr h="270981">
                <a:tc gridSpan="2">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Body weight in kg</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1.16 (1.13, 1.19)</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1.15 (1.11, 1.18)</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4719944"/>
                  </a:ext>
                </a:extLst>
              </a:tr>
            </a:tbl>
          </a:graphicData>
        </a:graphic>
      </p:graphicFrame>
    </p:spTree>
    <p:extLst>
      <p:ext uri="{BB962C8B-B14F-4D97-AF65-F5344CB8AC3E}">
        <p14:creationId xmlns:p14="http://schemas.microsoft.com/office/powerpoint/2010/main" val="186295734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AD1633A-4100-47AE-904F-5E2B18782986}"/>
              </a:ext>
            </a:extLst>
          </p:cNvPr>
          <p:cNvGraphicFramePr>
            <a:graphicFrameLocks noGrp="1"/>
          </p:cNvGraphicFramePr>
          <p:nvPr>
            <p:extLst/>
          </p:nvPr>
        </p:nvGraphicFramePr>
        <p:xfrm>
          <a:off x="205483" y="133564"/>
          <a:ext cx="11558427" cy="6733728"/>
        </p:xfrm>
        <a:graphic>
          <a:graphicData uri="http://schemas.openxmlformats.org/drawingml/2006/table">
            <a:tbl>
              <a:tblPr>
                <a:tableStyleId>{5C22544A-7EE6-4342-B048-85BDC9FD1C3A}</a:tableStyleId>
              </a:tblPr>
              <a:tblGrid>
                <a:gridCol w="450500">
                  <a:extLst>
                    <a:ext uri="{9D8B030D-6E8A-4147-A177-3AD203B41FA5}">
                      <a16:colId xmlns:a16="http://schemas.microsoft.com/office/drawing/2014/main" val="3144649494"/>
                    </a:ext>
                  </a:extLst>
                </a:gridCol>
                <a:gridCol w="3309730">
                  <a:extLst>
                    <a:ext uri="{9D8B030D-6E8A-4147-A177-3AD203B41FA5}">
                      <a16:colId xmlns:a16="http://schemas.microsoft.com/office/drawing/2014/main" val="465236286"/>
                    </a:ext>
                  </a:extLst>
                </a:gridCol>
                <a:gridCol w="2753139">
                  <a:extLst>
                    <a:ext uri="{9D8B030D-6E8A-4147-A177-3AD203B41FA5}">
                      <a16:colId xmlns:a16="http://schemas.microsoft.com/office/drawing/2014/main" val="3451655526"/>
                    </a:ext>
                  </a:extLst>
                </a:gridCol>
                <a:gridCol w="1083365">
                  <a:extLst>
                    <a:ext uri="{9D8B030D-6E8A-4147-A177-3AD203B41FA5}">
                      <a16:colId xmlns:a16="http://schemas.microsoft.com/office/drawing/2014/main" val="3643886189"/>
                    </a:ext>
                  </a:extLst>
                </a:gridCol>
                <a:gridCol w="2504661">
                  <a:extLst>
                    <a:ext uri="{9D8B030D-6E8A-4147-A177-3AD203B41FA5}">
                      <a16:colId xmlns:a16="http://schemas.microsoft.com/office/drawing/2014/main" val="4096727535"/>
                    </a:ext>
                  </a:extLst>
                </a:gridCol>
                <a:gridCol w="1457032">
                  <a:extLst>
                    <a:ext uri="{9D8B030D-6E8A-4147-A177-3AD203B41FA5}">
                      <a16:colId xmlns:a16="http://schemas.microsoft.com/office/drawing/2014/main" val="419452155"/>
                    </a:ext>
                  </a:extLst>
                </a:gridCol>
              </a:tblGrid>
              <a:tr h="270981">
                <a:tc gridSpan="2">
                  <a:txBody>
                    <a:bodyPr/>
                    <a:lstStyle/>
                    <a:p>
                      <a:pPr algn="l" fontAlgn="b"/>
                      <a:r>
                        <a:rPr lang="en-US" sz="1800" b="1" i="0" u="none" strike="noStrike" dirty="0">
                          <a:solidFill>
                            <a:srgbClr val="000000"/>
                          </a:solidFill>
                          <a:effectLst/>
                          <a:latin typeface="Times New Roman" panose="02020603050405020304" pitchFamily="18" charset="0"/>
                          <a:cs typeface="Times New Roman" panose="02020603050405020304" pitchFamily="18" charset="0"/>
                        </a:rPr>
                        <a:t>Independent variables</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800" b="1" u="none" strike="noStrike" dirty="0">
                          <a:effectLst/>
                          <a:latin typeface="Times New Roman" panose="02020603050405020304" pitchFamily="18" charset="0"/>
                          <a:cs typeface="Times New Roman" panose="02020603050405020304" pitchFamily="18" charset="0"/>
                        </a:rPr>
                        <a:t>Unadjusted OR (95% CI)</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latin typeface="Times New Roman" panose="02020603050405020304" pitchFamily="18" charset="0"/>
                          <a:cs typeface="Times New Roman" panose="02020603050405020304" pitchFamily="18" charset="0"/>
                        </a:rPr>
                        <a:t>p-value</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latin typeface="Times New Roman" panose="02020603050405020304" pitchFamily="18" charset="0"/>
                          <a:cs typeface="Times New Roman" panose="02020603050405020304" pitchFamily="18" charset="0"/>
                        </a:rPr>
                        <a:t>Adjusted OR (95%) CI</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latin typeface="Times New Roman" panose="02020603050405020304" pitchFamily="18" charset="0"/>
                          <a:cs typeface="Times New Roman" panose="02020603050405020304" pitchFamily="18" charset="0"/>
                        </a:rPr>
                        <a:t>p-value</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9112673"/>
                  </a:ext>
                </a:extLst>
              </a:tr>
              <a:tr h="270981">
                <a:tc gridSpan="2">
                  <a:txBody>
                    <a:bodyPr/>
                    <a:lstStyle/>
                    <a:p>
                      <a:pPr algn="l" fontAlgn="b"/>
                      <a:r>
                        <a:rPr lang="en-US" sz="1800" b="1" u="none" strike="noStrike" dirty="0">
                          <a:effectLst/>
                          <a:latin typeface="Times New Roman" panose="02020603050405020304" pitchFamily="18" charset="0"/>
                          <a:cs typeface="Times New Roman" panose="02020603050405020304" pitchFamily="18" charset="0"/>
                        </a:rPr>
                        <a:t>Wearing mask</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62030948"/>
                  </a:ext>
                </a:extLst>
              </a:tr>
              <a:tr h="270981">
                <a:tc>
                  <a:txBody>
                    <a:bodyPr/>
                    <a:lstStyle/>
                    <a:p>
                      <a:pPr algn="l"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Wore mask</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94114319"/>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Did not wear mask</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3.84 (2.70, 5.47)</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4.06 (2.51, 6.55)</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18690884"/>
                  </a:ext>
                </a:extLst>
              </a:tr>
              <a:tr h="270981">
                <a:tc gridSpan="2">
                  <a:txBody>
                    <a:bodyPr/>
                    <a:lstStyle/>
                    <a:p>
                      <a:pPr algn="l" fontAlgn="b"/>
                      <a:r>
                        <a:rPr lang="en-US" sz="1800" b="1" u="none" strike="noStrike" dirty="0">
                          <a:effectLst/>
                          <a:latin typeface="Times New Roman" panose="02020603050405020304" pitchFamily="18" charset="0"/>
                          <a:cs typeface="Times New Roman" panose="02020603050405020304" pitchFamily="18" charset="0"/>
                        </a:rPr>
                        <a:t>Maintaining social distance</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67480216"/>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Maintained social distance</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470118443"/>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Did not maintain social distance</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3.15 (2.22, 4.47)</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2.61 (1.62, 4.2)</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40084190"/>
                  </a:ext>
                </a:extLst>
              </a:tr>
              <a:tr h="270981">
                <a:tc gridSpan="2">
                  <a:txBody>
                    <a:bodyPr/>
                    <a:lstStyle/>
                    <a:p>
                      <a:pPr algn="l" fontAlgn="b"/>
                      <a:r>
                        <a:rPr lang="en-US" sz="1800" b="1" u="none" strike="noStrike" dirty="0">
                          <a:effectLst/>
                          <a:latin typeface="Times New Roman" panose="02020603050405020304" pitchFamily="18" charset="0"/>
                          <a:cs typeface="Times New Roman" panose="02020603050405020304" pitchFamily="18" charset="0"/>
                        </a:rPr>
                        <a:t>Sex of respondence</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146419017"/>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Male</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75800255"/>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Female</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0.76 (0.54, 1.06)</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0.105</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0.72 (0.45, 1.15)</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0.167</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321365209"/>
                  </a:ext>
                </a:extLst>
              </a:tr>
              <a:tr h="270981">
                <a:tc gridSpan="2">
                  <a:txBody>
                    <a:bodyPr/>
                    <a:lstStyle/>
                    <a:p>
                      <a:pPr algn="l" fontAlgn="b"/>
                      <a:r>
                        <a:rPr lang="en-US" sz="1800" b="1" u="none" strike="noStrike" dirty="0">
                          <a:effectLst/>
                          <a:latin typeface="Times New Roman" panose="02020603050405020304" pitchFamily="18" charset="0"/>
                          <a:cs typeface="Times New Roman" panose="02020603050405020304" pitchFamily="18" charset="0"/>
                        </a:rPr>
                        <a:t>Age in year</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0.99 (0.98, 1.01)</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0.44</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1.00 (0.98, 1.02)</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0.782</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08635075"/>
                  </a:ext>
                </a:extLst>
              </a:tr>
              <a:tr h="270981">
                <a:tc gridSpan="2">
                  <a:txBody>
                    <a:bodyPr/>
                    <a:lstStyle/>
                    <a:p>
                      <a:pPr algn="l" fontAlgn="b"/>
                      <a:r>
                        <a:rPr lang="en-US" sz="1800" b="1" u="none" strike="noStrike" dirty="0">
                          <a:effectLst/>
                          <a:latin typeface="Times New Roman" panose="02020603050405020304" pitchFamily="18" charset="0"/>
                          <a:cs typeface="Times New Roman" panose="02020603050405020304" pitchFamily="18" charset="0"/>
                        </a:rPr>
                        <a:t>Education level</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92750454"/>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No schooling</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6603883"/>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Primary complete</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1.71 (1.03, 2.83)</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0.038</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1.80 (0.91, 3.55)</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0.092</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89571628"/>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Secondary complete</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4.34 (2.57, 7.32)</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3.67 (1.82, 7.40)</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&lt;0.001</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44919172"/>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Higher</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12.0 (5.38, 26.76)</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8.43 (3.13, 22.7)</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28573159"/>
                  </a:ext>
                </a:extLst>
              </a:tr>
              <a:tr h="270981">
                <a:tc gridSpan="2">
                  <a:txBody>
                    <a:bodyPr/>
                    <a:lstStyle/>
                    <a:p>
                      <a:pPr algn="l" fontAlgn="b"/>
                      <a:r>
                        <a:rPr lang="en-US" sz="1800" b="1" u="none" strike="noStrike" dirty="0">
                          <a:effectLst/>
                          <a:latin typeface="Times New Roman" panose="02020603050405020304" pitchFamily="18" charset="0"/>
                          <a:cs typeface="Times New Roman" panose="02020603050405020304" pitchFamily="18" charset="0"/>
                        </a:rPr>
                        <a:t>SES</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25537577"/>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poor</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26901015"/>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Middle</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2.15 (1.36, 3.39)</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1.97 (1.07, 3.65)</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0.030</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33890750"/>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Rich</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5.20 (3.15, 8.58)</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4.54 (2.32, 8.90)</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19224051"/>
                  </a:ext>
                </a:extLst>
              </a:tr>
              <a:tr h="270981">
                <a:tc gridSpan="2">
                  <a:txBody>
                    <a:bodyPr/>
                    <a:lstStyle/>
                    <a:p>
                      <a:pPr algn="l" fontAlgn="b"/>
                      <a:r>
                        <a:rPr lang="en-US" sz="1800" b="1" u="none" strike="noStrike" dirty="0">
                          <a:effectLst/>
                          <a:latin typeface="Times New Roman" panose="02020603050405020304" pitchFamily="18" charset="0"/>
                          <a:cs typeface="Times New Roman" panose="02020603050405020304" pitchFamily="18" charset="0"/>
                        </a:rPr>
                        <a:t>Washed their hand</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40077752"/>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No </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58530208"/>
                  </a:ext>
                </a:extLst>
              </a:tr>
              <a:tr h="270981">
                <a:tc>
                  <a:txBody>
                    <a:bodyPr/>
                    <a:lstStyle/>
                    <a:p>
                      <a:pPr algn="l"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Yes</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0.57 (0.40, 0.80)</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0.55 (0.34, 0.88)</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0.014</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93542564"/>
                  </a:ext>
                </a:extLst>
              </a:tr>
              <a:tr h="270981">
                <a:tc gridSpan="2">
                  <a:txBody>
                    <a:bodyPr/>
                    <a:lstStyle/>
                    <a:p>
                      <a:pPr algn="l" fontAlgn="b"/>
                      <a:r>
                        <a:rPr lang="en-US" sz="1800" b="1" u="none" strike="noStrike" dirty="0">
                          <a:effectLst/>
                          <a:latin typeface="Times New Roman" panose="02020603050405020304" pitchFamily="18" charset="0"/>
                          <a:cs typeface="Times New Roman" panose="02020603050405020304" pitchFamily="18" charset="0"/>
                        </a:rPr>
                        <a:t>Body weight in kg</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1.16 (1.13, 1.19)</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&lt;0.001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u="none" strike="noStrike">
                          <a:effectLst/>
                          <a:latin typeface="Times New Roman" panose="02020603050405020304" pitchFamily="18" charset="0"/>
                          <a:cs typeface="Times New Roman" panose="02020603050405020304" pitchFamily="18" charset="0"/>
                        </a:rPr>
                        <a:t>1.15 (1.11, 1.18)</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4719944"/>
                  </a:ext>
                </a:extLst>
              </a:tr>
            </a:tbl>
          </a:graphicData>
        </a:graphic>
      </p:graphicFrame>
    </p:spTree>
    <p:extLst>
      <p:ext uri="{BB962C8B-B14F-4D97-AF65-F5344CB8AC3E}">
        <p14:creationId xmlns:p14="http://schemas.microsoft.com/office/powerpoint/2010/main" val="28007817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AD1633A-4100-47AE-904F-5E2B18782986}"/>
              </a:ext>
            </a:extLst>
          </p:cNvPr>
          <p:cNvGraphicFramePr>
            <a:graphicFrameLocks noGrp="1"/>
          </p:cNvGraphicFramePr>
          <p:nvPr>
            <p:extLst/>
          </p:nvPr>
        </p:nvGraphicFramePr>
        <p:xfrm>
          <a:off x="185605" y="470154"/>
          <a:ext cx="11558427" cy="6367968"/>
        </p:xfrm>
        <a:graphic>
          <a:graphicData uri="http://schemas.openxmlformats.org/drawingml/2006/table">
            <a:tbl>
              <a:tblPr>
                <a:tableStyleId>{5C22544A-7EE6-4342-B048-85BDC9FD1C3A}</a:tableStyleId>
              </a:tblPr>
              <a:tblGrid>
                <a:gridCol w="450500">
                  <a:extLst>
                    <a:ext uri="{9D8B030D-6E8A-4147-A177-3AD203B41FA5}">
                      <a16:colId xmlns:a16="http://schemas.microsoft.com/office/drawing/2014/main" val="3144649494"/>
                    </a:ext>
                  </a:extLst>
                </a:gridCol>
                <a:gridCol w="3309730">
                  <a:extLst>
                    <a:ext uri="{9D8B030D-6E8A-4147-A177-3AD203B41FA5}">
                      <a16:colId xmlns:a16="http://schemas.microsoft.com/office/drawing/2014/main" val="465236286"/>
                    </a:ext>
                  </a:extLst>
                </a:gridCol>
                <a:gridCol w="2753139">
                  <a:extLst>
                    <a:ext uri="{9D8B030D-6E8A-4147-A177-3AD203B41FA5}">
                      <a16:colId xmlns:a16="http://schemas.microsoft.com/office/drawing/2014/main" val="3451655526"/>
                    </a:ext>
                  </a:extLst>
                </a:gridCol>
                <a:gridCol w="1083365">
                  <a:extLst>
                    <a:ext uri="{9D8B030D-6E8A-4147-A177-3AD203B41FA5}">
                      <a16:colId xmlns:a16="http://schemas.microsoft.com/office/drawing/2014/main" val="3643886189"/>
                    </a:ext>
                  </a:extLst>
                </a:gridCol>
                <a:gridCol w="2504661">
                  <a:extLst>
                    <a:ext uri="{9D8B030D-6E8A-4147-A177-3AD203B41FA5}">
                      <a16:colId xmlns:a16="http://schemas.microsoft.com/office/drawing/2014/main" val="4096727535"/>
                    </a:ext>
                  </a:extLst>
                </a:gridCol>
                <a:gridCol w="1457032">
                  <a:extLst>
                    <a:ext uri="{9D8B030D-6E8A-4147-A177-3AD203B41FA5}">
                      <a16:colId xmlns:a16="http://schemas.microsoft.com/office/drawing/2014/main" val="419452155"/>
                    </a:ext>
                  </a:extLst>
                </a:gridCol>
              </a:tblGrid>
              <a:tr h="237204">
                <a:tc gridSpan="2">
                  <a:txBody>
                    <a:bodyPr/>
                    <a:lstStyle/>
                    <a:p>
                      <a:pPr algn="l" fontAlgn="b"/>
                      <a:r>
                        <a:rPr lang="en-US" sz="1700" b="1" i="0" u="none" strike="noStrike" dirty="0">
                          <a:solidFill>
                            <a:srgbClr val="000000"/>
                          </a:solidFill>
                          <a:effectLst/>
                          <a:latin typeface="Times New Roman" panose="02020603050405020304" pitchFamily="18" charset="0"/>
                          <a:cs typeface="Times New Roman" panose="02020603050405020304" pitchFamily="18" charset="0"/>
                        </a:rPr>
                        <a:t>Independent variables</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Unadjusted OR (95% CI)</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p-value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Adjusted OR (95%) CI</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p-value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9112673"/>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Wearing mask</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62030948"/>
                  </a:ext>
                </a:extLst>
              </a:tr>
              <a:tr h="237204">
                <a:tc>
                  <a:txBody>
                    <a:bodyPr/>
                    <a:lstStyle/>
                    <a:p>
                      <a:pPr algn="l"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Wore mask</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94114319"/>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Did not wear mask</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3.84 (2.70, 5.47)</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4.06 (2.51, 6.55)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18690884"/>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Maintaining social distance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67480216"/>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Maintained social distance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470118443"/>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Did not maintain social distance</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3.15 (2.22, 4.47)</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2.61 (1.62, 4.2)</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40084190"/>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Sex of respondence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146419017"/>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Male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75800255"/>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Female</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0.76 (0.54, 1.06)</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0.105</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0.72 (0.45, 1.15)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0.167</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321365209"/>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Age in year</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0.99 (0.98, 1.01)</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0.44</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1.00 (0.98, 1.02)</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0.782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08635075"/>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Education level</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92750454"/>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No schooling</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6603883"/>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Primary complete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1.71 (1.03, 2.83)</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0.038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1.80 (0.91, 3.55)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0.092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89571628"/>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Secondary complete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4.34 (2.57, 7.32)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3.67 (1.82, 7.40)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&lt;0.001</a:t>
                      </a:r>
                      <a:endParaRPr kumimoji="0" lang="en-US" sz="17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44919172"/>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Higher</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12.0 (5.38, 26.76)</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8.43 (3.13, 22.7)</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28573159"/>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SES</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25537577"/>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poor</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26901015"/>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Middle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2.15 (1.36, 3.39)</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1.97 (1.07, 3.65)</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0.030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33890750"/>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Rich</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5.20 (3.15, 8.58)</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4.54 (2.32, 8.90)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19224051"/>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Washed their hand</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40077752"/>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No </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58530208"/>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Yes</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0.57 (0.40, 0.80)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0.55 (0.34, 0.88)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0.014</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93542564"/>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Body weight in kg</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1.16 (1.13, 1.19)</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1.15 (1.11, 1.18)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4719944"/>
                  </a:ext>
                </a:extLst>
              </a:tr>
            </a:tbl>
          </a:graphicData>
        </a:graphic>
      </p:graphicFrame>
      <p:sp>
        <p:nvSpPr>
          <p:cNvPr id="3" name="Rectangle 2">
            <a:extLst>
              <a:ext uri="{FF2B5EF4-FFF2-40B4-BE49-F238E27FC236}">
                <a16:creationId xmlns:a16="http://schemas.microsoft.com/office/drawing/2014/main" id="{0886F019-FC10-488A-877B-B9C5E0B07843}"/>
              </a:ext>
            </a:extLst>
          </p:cNvPr>
          <p:cNvSpPr/>
          <p:nvPr/>
        </p:nvSpPr>
        <p:spPr>
          <a:xfrm>
            <a:off x="0" y="0"/>
            <a:ext cx="12191999" cy="390684"/>
          </a:xfrm>
          <a:prstGeom prst="rect">
            <a:avLst/>
          </a:prstGeom>
        </p:spPr>
        <p:txBody>
          <a:bodyPr wrap="square">
            <a:spAutoFit/>
          </a:bodyPr>
          <a:lstStyle/>
          <a:p>
            <a:pPr algn="ctr">
              <a:lnSpc>
                <a:spcPct val="115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Table 2. Association between having COVID-19 and not wearing mask</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4950522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AD1633A-4100-47AE-904F-5E2B18782986}"/>
              </a:ext>
            </a:extLst>
          </p:cNvPr>
          <p:cNvGraphicFramePr>
            <a:graphicFrameLocks noGrp="1"/>
          </p:cNvGraphicFramePr>
          <p:nvPr>
            <p:extLst/>
          </p:nvPr>
        </p:nvGraphicFramePr>
        <p:xfrm>
          <a:off x="185605" y="470154"/>
          <a:ext cx="11558427" cy="6367968"/>
        </p:xfrm>
        <a:graphic>
          <a:graphicData uri="http://schemas.openxmlformats.org/drawingml/2006/table">
            <a:tbl>
              <a:tblPr>
                <a:tableStyleId>{5C22544A-7EE6-4342-B048-85BDC9FD1C3A}</a:tableStyleId>
              </a:tblPr>
              <a:tblGrid>
                <a:gridCol w="450500">
                  <a:extLst>
                    <a:ext uri="{9D8B030D-6E8A-4147-A177-3AD203B41FA5}">
                      <a16:colId xmlns:a16="http://schemas.microsoft.com/office/drawing/2014/main" val="3144649494"/>
                    </a:ext>
                  </a:extLst>
                </a:gridCol>
                <a:gridCol w="3309730">
                  <a:extLst>
                    <a:ext uri="{9D8B030D-6E8A-4147-A177-3AD203B41FA5}">
                      <a16:colId xmlns:a16="http://schemas.microsoft.com/office/drawing/2014/main" val="465236286"/>
                    </a:ext>
                  </a:extLst>
                </a:gridCol>
                <a:gridCol w="2753139">
                  <a:extLst>
                    <a:ext uri="{9D8B030D-6E8A-4147-A177-3AD203B41FA5}">
                      <a16:colId xmlns:a16="http://schemas.microsoft.com/office/drawing/2014/main" val="3451655526"/>
                    </a:ext>
                  </a:extLst>
                </a:gridCol>
                <a:gridCol w="1083365">
                  <a:extLst>
                    <a:ext uri="{9D8B030D-6E8A-4147-A177-3AD203B41FA5}">
                      <a16:colId xmlns:a16="http://schemas.microsoft.com/office/drawing/2014/main" val="3643886189"/>
                    </a:ext>
                  </a:extLst>
                </a:gridCol>
                <a:gridCol w="2504661">
                  <a:extLst>
                    <a:ext uri="{9D8B030D-6E8A-4147-A177-3AD203B41FA5}">
                      <a16:colId xmlns:a16="http://schemas.microsoft.com/office/drawing/2014/main" val="4096727535"/>
                    </a:ext>
                  </a:extLst>
                </a:gridCol>
                <a:gridCol w="1457032">
                  <a:extLst>
                    <a:ext uri="{9D8B030D-6E8A-4147-A177-3AD203B41FA5}">
                      <a16:colId xmlns:a16="http://schemas.microsoft.com/office/drawing/2014/main" val="419452155"/>
                    </a:ext>
                  </a:extLst>
                </a:gridCol>
              </a:tblGrid>
              <a:tr h="237204">
                <a:tc gridSpan="2">
                  <a:txBody>
                    <a:bodyPr/>
                    <a:lstStyle/>
                    <a:p>
                      <a:pPr algn="l" fontAlgn="b"/>
                      <a:r>
                        <a:rPr lang="en-US" sz="1700" b="1" i="0" u="none" strike="noStrike" dirty="0">
                          <a:solidFill>
                            <a:srgbClr val="000000"/>
                          </a:solidFill>
                          <a:effectLst/>
                          <a:latin typeface="Times New Roman" panose="02020603050405020304" pitchFamily="18" charset="0"/>
                          <a:cs typeface="Times New Roman" panose="02020603050405020304" pitchFamily="18" charset="0"/>
                        </a:rPr>
                        <a:t>Independent variables</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Unadjusted OR (95% CI)</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p-value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Adjusted OR (95%) CI</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p-value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9112673"/>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Wearing mask</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62030948"/>
                  </a:ext>
                </a:extLst>
              </a:tr>
              <a:tr h="237204">
                <a:tc>
                  <a:txBody>
                    <a:bodyPr/>
                    <a:lstStyle/>
                    <a:p>
                      <a:pPr algn="l"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Wore mask</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94114319"/>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Did not wear mask</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3.84 (2.70, 5.47)</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4.06 (2.51, 6.55)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18690884"/>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Maintaining social distance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67480216"/>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Maintained social distance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470118443"/>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Did not maintain social distance</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3.15 (2.22, 4.47)</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2.61 (1.62, 4.2)</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40084190"/>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Sex of respondence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146419017"/>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Male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75800255"/>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Female</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0.76 (0.54, 1.06)</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0.105</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0.72 (0.45, 1.15)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0.167</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321365209"/>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Age in year</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0.99 (0.98, 1.01)</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0.44</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1.00 (0.98, 1.02)</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0.782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08635075"/>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Education level</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92750454"/>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No schooling</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6603883"/>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Primary complete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1.71 (1.03, 2.83)</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0.038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1.80 (0.91, 3.55)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0.092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89571628"/>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Secondary complete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4.34 (2.57, 7.32)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3.67 (1.82, 7.40)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&lt;0.001</a:t>
                      </a:r>
                      <a:endParaRPr kumimoji="0" lang="en-US" sz="17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44919172"/>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Higher</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12.0 (5.38, 26.76)</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8.43 (3.13, 22.7)</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28573159"/>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SES</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25537577"/>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poor</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26901015"/>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Middle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2.15 (1.36, 3.39)</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1.97 (1.07, 3.65)</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0.030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33890750"/>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Rich</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5.20 (3.15, 8.58)</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4.54 (2.32, 8.90)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19224051"/>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Washed their hand</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40077752"/>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No </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58530208"/>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Yes</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0.57 (0.40, 0.80)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0.55 (0.34, 0.88)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0.014</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93542564"/>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Body weight in kg</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1.16 (1.13, 1.19)</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1.15 (1.11, 1.18)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4719944"/>
                  </a:ext>
                </a:extLst>
              </a:tr>
            </a:tbl>
          </a:graphicData>
        </a:graphic>
      </p:graphicFrame>
      <p:sp>
        <p:nvSpPr>
          <p:cNvPr id="3" name="Rectangle 2">
            <a:extLst>
              <a:ext uri="{FF2B5EF4-FFF2-40B4-BE49-F238E27FC236}">
                <a16:creationId xmlns:a16="http://schemas.microsoft.com/office/drawing/2014/main" id="{0886F019-FC10-488A-877B-B9C5E0B07843}"/>
              </a:ext>
            </a:extLst>
          </p:cNvPr>
          <p:cNvSpPr/>
          <p:nvPr/>
        </p:nvSpPr>
        <p:spPr>
          <a:xfrm>
            <a:off x="0" y="0"/>
            <a:ext cx="12191999" cy="390684"/>
          </a:xfrm>
          <a:prstGeom prst="rect">
            <a:avLst/>
          </a:prstGeom>
        </p:spPr>
        <p:txBody>
          <a:bodyPr wrap="square">
            <a:spAutoFit/>
          </a:bodyPr>
          <a:lstStyle/>
          <a:p>
            <a:pPr algn="ctr">
              <a:lnSpc>
                <a:spcPct val="115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Table 2. Association between having COVID-19 and not wearing mask</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Oval 3">
            <a:extLst>
              <a:ext uri="{FF2B5EF4-FFF2-40B4-BE49-F238E27FC236}">
                <a16:creationId xmlns:a16="http://schemas.microsoft.com/office/drawing/2014/main" id="{66B50C53-2E1D-486F-ACAE-84431AD7EB3C}"/>
              </a:ext>
            </a:extLst>
          </p:cNvPr>
          <p:cNvSpPr/>
          <p:nvPr/>
        </p:nvSpPr>
        <p:spPr>
          <a:xfrm>
            <a:off x="8123274" y="1233377"/>
            <a:ext cx="2073349"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01888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AD1633A-4100-47AE-904F-5E2B18782986}"/>
              </a:ext>
            </a:extLst>
          </p:cNvPr>
          <p:cNvGraphicFramePr>
            <a:graphicFrameLocks noGrp="1"/>
          </p:cNvGraphicFramePr>
          <p:nvPr>
            <p:extLst/>
          </p:nvPr>
        </p:nvGraphicFramePr>
        <p:xfrm>
          <a:off x="185605" y="470154"/>
          <a:ext cx="11558427" cy="6367968"/>
        </p:xfrm>
        <a:graphic>
          <a:graphicData uri="http://schemas.openxmlformats.org/drawingml/2006/table">
            <a:tbl>
              <a:tblPr>
                <a:tableStyleId>{5C22544A-7EE6-4342-B048-85BDC9FD1C3A}</a:tableStyleId>
              </a:tblPr>
              <a:tblGrid>
                <a:gridCol w="450500">
                  <a:extLst>
                    <a:ext uri="{9D8B030D-6E8A-4147-A177-3AD203B41FA5}">
                      <a16:colId xmlns:a16="http://schemas.microsoft.com/office/drawing/2014/main" val="3144649494"/>
                    </a:ext>
                  </a:extLst>
                </a:gridCol>
                <a:gridCol w="3309730">
                  <a:extLst>
                    <a:ext uri="{9D8B030D-6E8A-4147-A177-3AD203B41FA5}">
                      <a16:colId xmlns:a16="http://schemas.microsoft.com/office/drawing/2014/main" val="465236286"/>
                    </a:ext>
                  </a:extLst>
                </a:gridCol>
                <a:gridCol w="2753139">
                  <a:extLst>
                    <a:ext uri="{9D8B030D-6E8A-4147-A177-3AD203B41FA5}">
                      <a16:colId xmlns:a16="http://schemas.microsoft.com/office/drawing/2014/main" val="3451655526"/>
                    </a:ext>
                  </a:extLst>
                </a:gridCol>
                <a:gridCol w="1083365">
                  <a:extLst>
                    <a:ext uri="{9D8B030D-6E8A-4147-A177-3AD203B41FA5}">
                      <a16:colId xmlns:a16="http://schemas.microsoft.com/office/drawing/2014/main" val="3643886189"/>
                    </a:ext>
                  </a:extLst>
                </a:gridCol>
                <a:gridCol w="2504661">
                  <a:extLst>
                    <a:ext uri="{9D8B030D-6E8A-4147-A177-3AD203B41FA5}">
                      <a16:colId xmlns:a16="http://schemas.microsoft.com/office/drawing/2014/main" val="4096727535"/>
                    </a:ext>
                  </a:extLst>
                </a:gridCol>
                <a:gridCol w="1457032">
                  <a:extLst>
                    <a:ext uri="{9D8B030D-6E8A-4147-A177-3AD203B41FA5}">
                      <a16:colId xmlns:a16="http://schemas.microsoft.com/office/drawing/2014/main" val="419452155"/>
                    </a:ext>
                  </a:extLst>
                </a:gridCol>
              </a:tblGrid>
              <a:tr h="237204">
                <a:tc gridSpan="2">
                  <a:txBody>
                    <a:bodyPr/>
                    <a:lstStyle/>
                    <a:p>
                      <a:pPr algn="l" fontAlgn="b"/>
                      <a:r>
                        <a:rPr lang="en-US" sz="1700" b="1" i="0" u="none" strike="noStrike" dirty="0">
                          <a:solidFill>
                            <a:srgbClr val="000000"/>
                          </a:solidFill>
                          <a:effectLst/>
                          <a:latin typeface="Times New Roman" panose="02020603050405020304" pitchFamily="18" charset="0"/>
                          <a:cs typeface="Times New Roman" panose="02020603050405020304" pitchFamily="18" charset="0"/>
                        </a:rPr>
                        <a:t>Independent variables</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Unadjusted OR (95% CI)</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p-value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Adjusted OR (95%) CI</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p-value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9112673"/>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Wearing mask</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62030948"/>
                  </a:ext>
                </a:extLst>
              </a:tr>
              <a:tr h="237204">
                <a:tc>
                  <a:txBody>
                    <a:bodyPr/>
                    <a:lstStyle/>
                    <a:p>
                      <a:pPr algn="l"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Wore mask</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94114319"/>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Did not wear mask</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3.84 (2.70, 5.47)</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4.06 (2.51, 6.55)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18690884"/>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Maintaining social distance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67480216"/>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Maintained social distance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470118443"/>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Did not maintain social distance</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3.15 (2.22, 4.47)</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2.61 (1.62, 4.2)</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40084190"/>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Sex of respondence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146419017"/>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Male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75800255"/>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Female</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0.76 (0.54, 1.06)</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0.105</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0.72 (0.45, 1.15)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0.167</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321365209"/>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Age in year</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0.99 (0.98, 1.01)</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0.44</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1.00 (0.98, 1.02)</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0.782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08635075"/>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Education level</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92750454"/>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No schooling</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6603883"/>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Primary complete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1.71 (1.03, 2.83)</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0.038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1.80 (0.91, 3.55)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0.092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89571628"/>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Secondary complete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4.34 (2.57, 7.32)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3.67 (1.82, 7.40)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&lt;0.001</a:t>
                      </a:r>
                      <a:endParaRPr kumimoji="0" lang="en-US" sz="17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44919172"/>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Higher</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12.0 (5.38, 26.76)</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8.43 (3.13, 22.7)</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28573159"/>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SES</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25537577"/>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poor</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26901015"/>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Middle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2.15 (1.36, 3.39)</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1.97 (1.07, 3.65)</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0.030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33890750"/>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Rich</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5.20 (3.15, 8.58)</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4.54 (2.32, 8.90)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19224051"/>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Washed their hand</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40077752"/>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No </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58530208"/>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Yes</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0.57 (0.40, 0.80)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0.55 (0.34, 0.88)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0.014</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93542564"/>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Body weight in kg</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1.16 (1.13, 1.19)</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1.15 (1.11, 1.18)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4719944"/>
                  </a:ext>
                </a:extLst>
              </a:tr>
            </a:tbl>
          </a:graphicData>
        </a:graphic>
      </p:graphicFrame>
      <p:sp>
        <p:nvSpPr>
          <p:cNvPr id="3" name="Rectangle 2">
            <a:extLst>
              <a:ext uri="{FF2B5EF4-FFF2-40B4-BE49-F238E27FC236}">
                <a16:creationId xmlns:a16="http://schemas.microsoft.com/office/drawing/2014/main" id="{0886F019-FC10-488A-877B-B9C5E0B07843}"/>
              </a:ext>
            </a:extLst>
          </p:cNvPr>
          <p:cNvSpPr/>
          <p:nvPr/>
        </p:nvSpPr>
        <p:spPr>
          <a:xfrm>
            <a:off x="0" y="0"/>
            <a:ext cx="12191999" cy="390684"/>
          </a:xfrm>
          <a:prstGeom prst="rect">
            <a:avLst/>
          </a:prstGeom>
        </p:spPr>
        <p:txBody>
          <a:bodyPr wrap="square">
            <a:spAutoFit/>
          </a:bodyPr>
          <a:lstStyle/>
          <a:p>
            <a:pPr algn="ctr">
              <a:lnSpc>
                <a:spcPct val="115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Table 2. Association between having COVID-19 and not wearing mask</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7E561C41-AF32-494F-BB5A-313FE9978468}"/>
              </a:ext>
            </a:extLst>
          </p:cNvPr>
          <p:cNvSpPr/>
          <p:nvPr/>
        </p:nvSpPr>
        <p:spPr>
          <a:xfrm>
            <a:off x="1577976" y="1714500"/>
            <a:ext cx="9013824" cy="5003800"/>
          </a:xfrm>
          <a:prstGeom prst="rect">
            <a:avLst/>
          </a:prstGeom>
          <a:solidFill>
            <a:schemeClr val="bg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7" name="Table 6">
            <a:extLst>
              <a:ext uri="{FF2B5EF4-FFF2-40B4-BE49-F238E27FC236}">
                <a16:creationId xmlns:a16="http://schemas.microsoft.com/office/drawing/2014/main" id="{32ED7962-CB8F-42E4-99F6-219782B221A6}"/>
              </a:ext>
            </a:extLst>
          </p:cNvPr>
          <p:cNvGraphicFramePr>
            <a:graphicFrameLocks noGrp="1"/>
          </p:cNvGraphicFramePr>
          <p:nvPr>
            <p:extLst>
              <p:ext uri="{D42A27DB-BD31-4B8C-83A1-F6EECF244321}">
                <p14:modId xmlns:p14="http://schemas.microsoft.com/office/powerpoint/2010/main" val="2924060384"/>
              </p:ext>
            </p:extLst>
          </p:nvPr>
        </p:nvGraphicFramePr>
        <p:xfrm>
          <a:off x="1805610" y="2451100"/>
          <a:ext cx="8697290" cy="792480"/>
        </p:xfrm>
        <a:graphic>
          <a:graphicData uri="http://schemas.openxmlformats.org/drawingml/2006/table">
            <a:tbl>
              <a:tblPr firstRow="1" bandRow="1">
                <a:tableStyleId>{5C22544A-7EE6-4342-B048-85BDC9FD1C3A}</a:tableStyleId>
              </a:tblPr>
              <a:tblGrid>
                <a:gridCol w="734390">
                  <a:extLst>
                    <a:ext uri="{9D8B030D-6E8A-4147-A177-3AD203B41FA5}">
                      <a16:colId xmlns:a16="http://schemas.microsoft.com/office/drawing/2014/main" val="20000"/>
                    </a:ext>
                  </a:extLst>
                </a:gridCol>
                <a:gridCol w="5017278">
                  <a:extLst>
                    <a:ext uri="{9D8B030D-6E8A-4147-A177-3AD203B41FA5}">
                      <a16:colId xmlns:a16="http://schemas.microsoft.com/office/drawing/2014/main" val="20001"/>
                    </a:ext>
                  </a:extLst>
                </a:gridCol>
                <a:gridCol w="2945622">
                  <a:extLst>
                    <a:ext uri="{9D8B030D-6E8A-4147-A177-3AD203B41FA5}">
                      <a16:colId xmlns:a16="http://schemas.microsoft.com/office/drawing/2014/main" val="20002"/>
                    </a:ext>
                  </a:extLst>
                </a:gridCol>
              </a:tblGrid>
              <a:tr h="0">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bg1">
                              <a:lumMod val="10000"/>
                            </a:schemeClr>
                          </a:solidFill>
                          <a:latin typeface="Times New Roman" panose="02020603050405020304" pitchFamily="18" charset="0"/>
                          <a:cs typeface="Times New Roman" panose="02020603050405020304" pitchFamily="18" charset="0"/>
                        </a:rPr>
                        <a:t>=&gt;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Odds (who didn’t wear)</a:t>
                      </a:r>
                      <a:endParaRPr lang="en-US" sz="2000" b="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a:r>
                        <a:rPr lang="en-US" sz="2000" b="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=4.06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Odds (who wore)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4817095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AD1633A-4100-47AE-904F-5E2B18782986}"/>
              </a:ext>
            </a:extLst>
          </p:cNvPr>
          <p:cNvGraphicFramePr>
            <a:graphicFrameLocks noGrp="1"/>
          </p:cNvGraphicFramePr>
          <p:nvPr>
            <p:extLst>
              <p:ext uri="{D42A27DB-BD31-4B8C-83A1-F6EECF244321}">
                <p14:modId xmlns:p14="http://schemas.microsoft.com/office/powerpoint/2010/main" val="520821267"/>
              </p:ext>
            </p:extLst>
          </p:nvPr>
        </p:nvGraphicFramePr>
        <p:xfrm>
          <a:off x="185605" y="470154"/>
          <a:ext cx="11558427" cy="6367968"/>
        </p:xfrm>
        <a:graphic>
          <a:graphicData uri="http://schemas.openxmlformats.org/drawingml/2006/table">
            <a:tbl>
              <a:tblPr>
                <a:tableStyleId>{5C22544A-7EE6-4342-B048-85BDC9FD1C3A}</a:tableStyleId>
              </a:tblPr>
              <a:tblGrid>
                <a:gridCol w="450500">
                  <a:extLst>
                    <a:ext uri="{9D8B030D-6E8A-4147-A177-3AD203B41FA5}">
                      <a16:colId xmlns:a16="http://schemas.microsoft.com/office/drawing/2014/main" val="3144649494"/>
                    </a:ext>
                  </a:extLst>
                </a:gridCol>
                <a:gridCol w="3309730">
                  <a:extLst>
                    <a:ext uri="{9D8B030D-6E8A-4147-A177-3AD203B41FA5}">
                      <a16:colId xmlns:a16="http://schemas.microsoft.com/office/drawing/2014/main" val="465236286"/>
                    </a:ext>
                  </a:extLst>
                </a:gridCol>
                <a:gridCol w="2753139">
                  <a:extLst>
                    <a:ext uri="{9D8B030D-6E8A-4147-A177-3AD203B41FA5}">
                      <a16:colId xmlns:a16="http://schemas.microsoft.com/office/drawing/2014/main" val="3451655526"/>
                    </a:ext>
                  </a:extLst>
                </a:gridCol>
                <a:gridCol w="1083365">
                  <a:extLst>
                    <a:ext uri="{9D8B030D-6E8A-4147-A177-3AD203B41FA5}">
                      <a16:colId xmlns:a16="http://schemas.microsoft.com/office/drawing/2014/main" val="3643886189"/>
                    </a:ext>
                  </a:extLst>
                </a:gridCol>
                <a:gridCol w="2504661">
                  <a:extLst>
                    <a:ext uri="{9D8B030D-6E8A-4147-A177-3AD203B41FA5}">
                      <a16:colId xmlns:a16="http://schemas.microsoft.com/office/drawing/2014/main" val="4096727535"/>
                    </a:ext>
                  </a:extLst>
                </a:gridCol>
                <a:gridCol w="1457032">
                  <a:extLst>
                    <a:ext uri="{9D8B030D-6E8A-4147-A177-3AD203B41FA5}">
                      <a16:colId xmlns:a16="http://schemas.microsoft.com/office/drawing/2014/main" val="419452155"/>
                    </a:ext>
                  </a:extLst>
                </a:gridCol>
              </a:tblGrid>
              <a:tr h="237204">
                <a:tc gridSpan="2">
                  <a:txBody>
                    <a:bodyPr/>
                    <a:lstStyle/>
                    <a:p>
                      <a:pPr algn="l" fontAlgn="b"/>
                      <a:r>
                        <a:rPr lang="en-US" sz="1700" b="1" i="0" u="none" strike="noStrike" dirty="0">
                          <a:solidFill>
                            <a:srgbClr val="000000"/>
                          </a:solidFill>
                          <a:effectLst/>
                          <a:latin typeface="Times New Roman" panose="02020603050405020304" pitchFamily="18" charset="0"/>
                          <a:cs typeface="Times New Roman" panose="02020603050405020304" pitchFamily="18" charset="0"/>
                        </a:rPr>
                        <a:t>Independent variables</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Unadjusted OR (95% CI)</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p-value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Adjusted OR (95%) CI</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p-value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9112673"/>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Wearing mask</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62030948"/>
                  </a:ext>
                </a:extLst>
              </a:tr>
              <a:tr h="237204">
                <a:tc>
                  <a:txBody>
                    <a:bodyPr/>
                    <a:lstStyle/>
                    <a:p>
                      <a:pPr algn="l"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solidFill>
                            <a:srgbClr val="00B050"/>
                          </a:solidFill>
                          <a:effectLst/>
                          <a:latin typeface="Times New Roman" panose="02020603050405020304" pitchFamily="18" charset="0"/>
                          <a:cs typeface="Times New Roman" panose="02020603050405020304" pitchFamily="18" charset="0"/>
                        </a:rPr>
                        <a:t>Wore mask</a:t>
                      </a:r>
                      <a:endParaRPr lang="en-US" sz="1700" b="0" i="0" u="none" strike="noStrike" dirty="0">
                        <a:solidFill>
                          <a:srgbClr val="00B05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94114319"/>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solidFill>
                            <a:srgbClr val="FF0000"/>
                          </a:solidFill>
                          <a:effectLst/>
                          <a:latin typeface="Times New Roman" panose="02020603050405020304" pitchFamily="18" charset="0"/>
                          <a:cs typeface="Times New Roman" panose="02020603050405020304" pitchFamily="18" charset="0"/>
                        </a:rPr>
                        <a:t>Did not wear mask</a:t>
                      </a:r>
                      <a:endParaRPr lang="en-US" sz="17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3.84 (2.70, 5.47)</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4.06 (2.51, 6.55)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18690884"/>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Maintaining social distance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67480216"/>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Maintained social distance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470118443"/>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Did not maintain social distance</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3.15 (2.22, 4.47)</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2.61 (1.62, 4.2)</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40084190"/>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Sex of respondence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146419017"/>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Male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75800255"/>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Female</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0.76 (0.54, 1.06)</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0.105</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0.72 (0.45, 1.15)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0.167</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321365209"/>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Age in year</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0.99 (0.98, 1.01)</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0.44</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1.00 (0.98, 1.02)</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0.782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08635075"/>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Education level</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92750454"/>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No schooling</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6603883"/>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Primary complete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1.71 (1.03, 2.83)</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0.038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1.80 (0.91, 3.55)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0.092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89571628"/>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Secondary complete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4.34 (2.57, 7.32)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3.67 (1.82, 7.40)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&lt;0.001</a:t>
                      </a:r>
                      <a:endParaRPr kumimoji="0" lang="en-US" sz="17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44919172"/>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Higher</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12.0 (5.38, 26.76)</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8.43 (3.13, 22.7)</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28573159"/>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SES</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25537577"/>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poor</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26901015"/>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Middle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2.15 (1.36, 3.39)</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1.97 (1.07, 3.65)</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0.030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33890750"/>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Rich</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5.20 (3.15, 8.58)</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4.54 (2.32, 8.90)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19224051"/>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Washed their hand</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40077752"/>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No </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58530208"/>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Yes</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0.57 (0.40, 0.80)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0.55 (0.34, 0.88)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0.014</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93542564"/>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Body weight in kg</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1.16 (1.13, 1.19)</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1.15 (1.11, 1.18)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4719944"/>
                  </a:ext>
                </a:extLst>
              </a:tr>
            </a:tbl>
          </a:graphicData>
        </a:graphic>
      </p:graphicFrame>
      <p:sp>
        <p:nvSpPr>
          <p:cNvPr id="3" name="Rectangle 2">
            <a:extLst>
              <a:ext uri="{FF2B5EF4-FFF2-40B4-BE49-F238E27FC236}">
                <a16:creationId xmlns:a16="http://schemas.microsoft.com/office/drawing/2014/main" id="{0886F019-FC10-488A-877B-B9C5E0B07843}"/>
              </a:ext>
            </a:extLst>
          </p:cNvPr>
          <p:cNvSpPr/>
          <p:nvPr/>
        </p:nvSpPr>
        <p:spPr>
          <a:xfrm>
            <a:off x="0" y="0"/>
            <a:ext cx="12191999" cy="390684"/>
          </a:xfrm>
          <a:prstGeom prst="rect">
            <a:avLst/>
          </a:prstGeom>
        </p:spPr>
        <p:txBody>
          <a:bodyPr wrap="square">
            <a:spAutoFit/>
          </a:bodyPr>
          <a:lstStyle/>
          <a:p>
            <a:pPr algn="ctr">
              <a:lnSpc>
                <a:spcPct val="115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Table 2. Association between having COVID-19 and not wearing mask</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7E561C41-AF32-494F-BB5A-313FE9978468}"/>
              </a:ext>
            </a:extLst>
          </p:cNvPr>
          <p:cNvSpPr/>
          <p:nvPr/>
        </p:nvSpPr>
        <p:spPr>
          <a:xfrm>
            <a:off x="1577976" y="1714500"/>
            <a:ext cx="9013824" cy="5003800"/>
          </a:xfrm>
          <a:prstGeom prst="rect">
            <a:avLst/>
          </a:prstGeom>
          <a:solidFill>
            <a:schemeClr val="bg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7" name="Table 6">
            <a:extLst>
              <a:ext uri="{FF2B5EF4-FFF2-40B4-BE49-F238E27FC236}">
                <a16:creationId xmlns:a16="http://schemas.microsoft.com/office/drawing/2014/main" id="{32ED7962-CB8F-42E4-99F6-219782B221A6}"/>
              </a:ext>
            </a:extLst>
          </p:cNvPr>
          <p:cNvGraphicFramePr>
            <a:graphicFrameLocks noGrp="1"/>
          </p:cNvGraphicFramePr>
          <p:nvPr>
            <p:extLst>
              <p:ext uri="{D42A27DB-BD31-4B8C-83A1-F6EECF244321}">
                <p14:modId xmlns:p14="http://schemas.microsoft.com/office/powerpoint/2010/main" val="1207180984"/>
              </p:ext>
            </p:extLst>
          </p:nvPr>
        </p:nvGraphicFramePr>
        <p:xfrm>
          <a:off x="1805610" y="2451100"/>
          <a:ext cx="8697290" cy="792480"/>
        </p:xfrm>
        <a:graphic>
          <a:graphicData uri="http://schemas.openxmlformats.org/drawingml/2006/table">
            <a:tbl>
              <a:tblPr firstRow="1" bandRow="1">
                <a:tableStyleId>{5C22544A-7EE6-4342-B048-85BDC9FD1C3A}</a:tableStyleId>
              </a:tblPr>
              <a:tblGrid>
                <a:gridCol w="734390">
                  <a:extLst>
                    <a:ext uri="{9D8B030D-6E8A-4147-A177-3AD203B41FA5}">
                      <a16:colId xmlns:a16="http://schemas.microsoft.com/office/drawing/2014/main" val="20000"/>
                    </a:ext>
                  </a:extLst>
                </a:gridCol>
                <a:gridCol w="5017278">
                  <a:extLst>
                    <a:ext uri="{9D8B030D-6E8A-4147-A177-3AD203B41FA5}">
                      <a16:colId xmlns:a16="http://schemas.microsoft.com/office/drawing/2014/main" val="20001"/>
                    </a:ext>
                  </a:extLst>
                </a:gridCol>
                <a:gridCol w="2945622">
                  <a:extLst>
                    <a:ext uri="{9D8B030D-6E8A-4147-A177-3AD203B41FA5}">
                      <a16:colId xmlns:a16="http://schemas.microsoft.com/office/drawing/2014/main" val="20002"/>
                    </a:ext>
                  </a:extLst>
                </a:gridCol>
              </a:tblGrid>
              <a:tr h="0">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bg1">
                              <a:lumMod val="10000"/>
                            </a:schemeClr>
                          </a:solidFill>
                          <a:latin typeface="Times New Roman" panose="02020603050405020304" pitchFamily="18" charset="0"/>
                          <a:cs typeface="Times New Roman" panose="02020603050405020304" pitchFamily="18" charset="0"/>
                        </a:rPr>
                        <a:t>=&gt;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Odds (who didn’t wear)</a:t>
                      </a:r>
                      <a:endParaRPr lang="en-US" sz="2000" b="0" dirty="0">
                        <a:solidFill>
                          <a:srgbClr val="FF0000"/>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a:r>
                        <a:rPr lang="en-US" sz="2000" b="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=4.06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Odds (who wore)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4284129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43756999"/>
              </p:ext>
            </p:extLst>
          </p:nvPr>
        </p:nvGraphicFramePr>
        <p:xfrm>
          <a:off x="215156" y="1174377"/>
          <a:ext cx="11501714" cy="3031554"/>
        </p:xfrm>
        <a:graphic>
          <a:graphicData uri="http://schemas.openxmlformats.org/drawingml/2006/table">
            <a:tbl>
              <a:tblPr firstRow="1" bandRow="1">
                <a:tableStyleId>{5C22544A-7EE6-4342-B048-85BDC9FD1C3A}</a:tableStyleId>
              </a:tblPr>
              <a:tblGrid>
                <a:gridCol w="1712256">
                  <a:extLst>
                    <a:ext uri="{9D8B030D-6E8A-4147-A177-3AD203B41FA5}">
                      <a16:colId xmlns:a16="http://schemas.microsoft.com/office/drawing/2014/main" val="3385805578"/>
                    </a:ext>
                  </a:extLst>
                </a:gridCol>
                <a:gridCol w="663388">
                  <a:extLst>
                    <a:ext uri="{9D8B030D-6E8A-4147-A177-3AD203B41FA5}">
                      <a16:colId xmlns:a16="http://schemas.microsoft.com/office/drawing/2014/main" val="3775371094"/>
                    </a:ext>
                  </a:extLst>
                </a:gridCol>
                <a:gridCol w="690282">
                  <a:extLst>
                    <a:ext uri="{9D8B030D-6E8A-4147-A177-3AD203B41FA5}">
                      <a16:colId xmlns:a16="http://schemas.microsoft.com/office/drawing/2014/main" val="2200275239"/>
                    </a:ext>
                  </a:extLst>
                </a:gridCol>
                <a:gridCol w="767980">
                  <a:extLst>
                    <a:ext uri="{9D8B030D-6E8A-4147-A177-3AD203B41FA5}">
                      <a16:colId xmlns:a16="http://schemas.microsoft.com/office/drawing/2014/main" val="2367632817"/>
                    </a:ext>
                  </a:extLst>
                </a:gridCol>
                <a:gridCol w="958476">
                  <a:extLst>
                    <a:ext uri="{9D8B030D-6E8A-4147-A177-3AD203B41FA5}">
                      <a16:colId xmlns:a16="http://schemas.microsoft.com/office/drawing/2014/main" val="2439468236"/>
                    </a:ext>
                  </a:extLst>
                </a:gridCol>
                <a:gridCol w="958476">
                  <a:extLst>
                    <a:ext uri="{9D8B030D-6E8A-4147-A177-3AD203B41FA5}">
                      <a16:colId xmlns:a16="http://schemas.microsoft.com/office/drawing/2014/main" val="2735861570"/>
                    </a:ext>
                  </a:extLst>
                </a:gridCol>
                <a:gridCol w="958476">
                  <a:extLst>
                    <a:ext uri="{9D8B030D-6E8A-4147-A177-3AD203B41FA5}">
                      <a16:colId xmlns:a16="http://schemas.microsoft.com/office/drawing/2014/main" val="2157091162"/>
                    </a:ext>
                  </a:extLst>
                </a:gridCol>
                <a:gridCol w="958476">
                  <a:extLst>
                    <a:ext uri="{9D8B030D-6E8A-4147-A177-3AD203B41FA5}">
                      <a16:colId xmlns:a16="http://schemas.microsoft.com/office/drawing/2014/main" val="2638757723"/>
                    </a:ext>
                  </a:extLst>
                </a:gridCol>
                <a:gridCol w="958476">
                  <a:extLst>
                    <a:ext uri="{9D8B030D-6E8A-4147-A177-3AD203B41FA5}">
                      <a16:colId xmlns:a16="http://schemas.microsoft.com/office/drawing/2014/main" val="3389122819"/>
                    </a:ext>
                  </a:extLst>
                </a:gridCol>
                <a:gridCol w="958476">
                  <a:extLst>
                    <a:ext uri="{9D8B030D-6E8A-4147-A177-3AD203B41FA5}">
                      <a16:colId xmlns:a16="http://schemas.microsoft.com/office/drawing/2014/main" val="552479589"/>
                    </a:ext>
                  </a:extLst>
                </a:gridCol>
                <a:gridCol w="796364">
                  <a:extLst>
                    <a:ext uri="{9D8B030D-6E8A-4147-A177-3AD203B41FA5}">
                      <a16:colId xmlns:a16="http://schemas.microsoft.com/office/drawing/2014/main" val="843964397"/>
                    </a:ext>
                  </a:extLst>
                </a:gridCol>
                <a:gridCol w="1120588">
                  <a:extLst>
                    <a:ext uri="{9D8B030D-6E8A-4147-A177-3AD203B41FA5}">
                      <a16:colId xmlns:a16="http://schemas.microsoft.com/office/drawing/2014/main" val="1470780675"/>
                    </a:ext>
                  </a:extLst>
                </a:gridCol>
              </a:tblGrid>
              <a:tr h="745554">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ID: Time</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t2</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t3</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t4</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t5</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t6</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t7</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t8</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t9</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t10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7781564"/>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112749"/>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2</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140898"/>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3</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8554327"/>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4</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4123180"/>
                  </a:ext>
                </a:extLst>
              </a:tr>
              <a:tr h="394150">
                <a:tc>
                  <a:txBody>
                    <a:bodyPr/>
                    <a:lstStyle/>
                    <a:p>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5</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3169555"/>
                  </a:ext>
                </a:extLst>
              </a:tr>
            </a:tbl>
          </a:graphicData>
        </a:graphic>
      </p:graphicFrame>
      <p:sp>
        <p:nvSpPr>
          <p:cNvPr id="5" name="Text Placeholder 1"/>
          <p:cNvSpPr>
            <a:spLocks noGrp="1"/>
          </p:cNvSpPr>
          <p:nvPr>
            <p:ph type="body" sz="quarter" idx="10"/>
          </p:nvPr>
        </p:nvSpPr>
        <p:spPr>
          <a:xfrm>
            <a:off x="960000" y="504000"/>
            <a:ext cx="10272000" cy="576000"/>
          </a:xfrm>
        </p:spPr>
        <p:txBody>
          <a:bodyPr/>
          <a:lstStyle/>
          <a:p>
            <a:pPr algn="ctr"/>
            <a:r>
              <a:rPr lang="en-US" dirty="0" smtClean="0"/>
              <a:t>Consider correlation against time</a:t>
            </a:r>
            <a:endParaRPr lang="en-US" dirty="0"/>
          </a:p>
        </p:txBody>
      </p:sp>
    </p:spTree>
    <p:extLst>
      <p:ext uri="{BB962C8B-B14F-4D97-AF65-F5344CB8AC3E}">
        <p14:creationId xmlns:p14="http://schemas.microsoft.com/office/powerpoint/2010/main" val="41102267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AD1633A-4100-47AE-904F-5E2B18782986}"/>
              </a:ext>
            </a:extLst>
          </p:cNvPr>
          <p:cNvGraphicFramePr>
            <a:graphicFrameLocks noGrp="1"/>
          </p:cNvGraphicFramePr>
          <p:nvPr>
            <p:extLst/>
          </p:nvPr>
        </p:nvGraphicFramePr>
        <p:xfrm>
          <a:off x="185605" y="470154"/>
          <a:ext cx="11558427" cy="6367968"/>
        </p:xfrm>
        <a:graphic>
          <a:graphicData uri="http://schemas.openxmlformats.org/drawingml/2006/table">
            <a:tbl>
              <a:tblPr>
                <a:tableStyleId>{5C22544A-7EE6-4342-B048-85BDC9FD1C3A}</a:tableStyleId>
              </a:tblPr>
              <a:tblGrid>
                <a:gridCol w="450500">
                  <a:extLst>
                    <a:ext uri="{9D8B030D-6E8A-4147-A177-3AD203B41FA5}">
                      <a16:colId xmlns:a16="http://schemas.microsoft.com/office/drawing/2014/main" val="3144649494"/>
                    </a:ext>
                  </a:extLst>
                </a:gridCol>
                <a:gridCol w="3309730">
                  <a:extLst>
                    <a:ext uri="{9D8B030D-6E8A-4147-A177-3AD203B41FA5}">
                      <a16:colId xmlns:a16="http://schemas.microsoft.com/office/drawing/2014/main" val="465236286"/>
                    </a:ext>
                  </a:extLst>
                </a:gridCol>
                <a:gridCol w="2753139">
                  <a:extLst>
                    <a:ext uri="{9D8B030D-6E8A-4147-A177-3AD203B41FA5}">
                      <a16:colId xmlns:a16="http://schemas.microsoft.com/office/drawing/2014/main" val="3451655526"/>
                    </a:ext>
                  </a:extLst>
                </a:gridCol>
                <a:gridCol w="1083365">
                  <a:extLst>
                    <a:ext uri="{9D8B030D-6E8A-4147-A177-3AD203B41FA5}">
                      <a16:colId xmlns:a16="http://schemas.microsoft.com/office/drawing/2014/main" val="3643886189"/>
                    </a:ext>
                  </a:extLst>
                </a:gridCol>
                <a:gridCol w="2504661">
                  <a:extLst>
                    <a:ext uri="{9D8B030D-6E8A-4147-A177-3AD203B41FA5}">
                      <a16:colId xmlns:a16="http://schemas.microsoft.com/office/drawing/2014/main" val="4096727535"/>
                    </a:ext>
                  </a:extLst>
                </a:gridCol>
                <a:gridCol w="1457032">
                  <a:extLst>
                    <a:ext uri="{9D8B030D-6E8A-4147-A177-3AD203B41FA5}">
                      <a16:colId xmlns:a16="http://schemas.microsoft.com/office/drawing/2014/main" val="419452155"/>
                    </a:ext>
                  </a:extLst>
                </a:gridCol>
              </a:tblGrid>
              <a:tr h="237204">
                <a:tc gridSpan="2">
                  <a:txBody>
                    <a:bodyPr/>
                    <a:lstStyle/>
                    <a:p>
                      <a:pPr algn="l" fontAlgn="b"/>
                      <a:r>
                        <a:rPr lang="en-US" sz="1700" b="1" i="0" u="none" strike="noStrike" dirty="0">
                          <a:solidFill>
                            <a:srgbClr val="000000"/>
                          </a:solidFill>
                          <a:effectLst/>
                          <a:latin typeface="Times New Roman" panose="02020603050405020304" pitchFamily="18" charset="0"/>
                          <a:cs typeface="Times New Roman" panose="02020603050405020304" pitchFamily="18" charset="0"/>
                        </a:rPr>
                        <a:t>Independent variables</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Unadjusted OR (95% CI)</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p-value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Adjusted OR (95%) CI</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p-value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9112673"/>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Wearing mask</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62030948"/>
                  </a:ext>
                </a:extLst>
              </a:tr>
              <a:tr h="237204">
                <a:tc>
                  <a:txBody>
                    <a:bodyPr/>
                    <a:lstStyle/>
                    <a:p>
                      <a:pPr algn="l"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Wore mask</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94114319"/>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Did not wear mask</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3.84 (2.70, 5.47)</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4.06 (2.51, 6.55)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18690884"/>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Maintaining social distance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67480216"/>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Maintained social distance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470118443"/>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Did not maintain social distance</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3.15 (2.22, 4.47)</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2.61 (1.62, 4.2)</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40084190"/>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Sex of respondence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146419017"/>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Male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75800255"/>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Female</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0.76 (0.54, 1.06)</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0.105</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0.72 (0.45, 1.15)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0.167</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321365209"/>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Age in year</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0.99 (0.98, 1.01)</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0.44</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1.00 (0.98, 1.02)</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0.782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08635075"/>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Education level</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92750454"/>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No schooling</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6603883"/>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Primary complete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1.71 (1.03, 2.83)</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0.038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1.80 (0.91, 3.55)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0.092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89571628"/>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Secondary complete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4.34 (2.57, 7.32)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3.67 (1.82, 7.40)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&lt;0.001</a:t>
                      </a:r>
                      <a:endParaRPr kumimoji="0" lang="en-US" sz="17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44919172"/>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Higher</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12.0 (5.38, 26.76)</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8.43 (3.13, 22.7)</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28573159"/>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SES</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25537577"/>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poor</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26901015"/>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Middle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2.15 (1.36, 3.39)</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1.97 (1.07, 3.65)</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0.030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33890750"/>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Rich</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5.20 (3.15, 8.58)</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4.54 (2.32, 8.90)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19224051"/>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Washed their hand</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40077752"/>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No </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58530208"/>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Yes</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0.57 (0.40, 0.80)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0.55 (0.34, 0.88)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0.014</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93542564"/>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Body weight in kg</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1.16 (1.13, 1.19)</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1.15 (1.11, 1.18)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4719944"/>
                  </a:ext>
                </a:extLst>
              </a:tr>
            </a:tbl>
          </a:graphicData>
        </a:graphic>
      </p:graphicFrame>
      <p:sp>
        <p:nvSpPr>
          <p:cNvPr id="3" name="Rectangle 2">
            <a:extLst>
              <a:ext uri="{FF2B5EF4-FFF2-40B4-BE49-F238E27FC236}">
                <a16:creationId xmlns:a16="http://schemas.microsoft.com/office/drawing/2014/main" id="{0886F019-FC10-488A-877B-B9C5E0B07843}"/>
              </a:ext>
            </a:extLst>
          </p:cNvPr>
          <p:cNvSpPr/>
          <p:nvPr/>
        </p:nvSpPr>
        <p:spPr>
          <a:xfrm>
            <a:off x="0" y="0"/>
            <a:ext cx="12191999" cy="390684"/>
          </a:xfrm>
          <a:prstGeom prst="rect">
            <a:avLst/>
          </a:prstGeom>
        </p:spPr>
        <p:txBody>
          <a:bodyPr wrap="square">
            <a:spAutoFit/>
          </a:bodyPr>
          <a:lstStyle/>
          <a:p>
            <a:pPr algn="ctr">
              <a:lnSpc>
                <a:spcPct val="115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Table 2. Association between having COVID-19 and not wearing mask</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7E561C41-AF32-494F-BB5A-313FE9978468}"/>
              </a:ext>
            </a:extLst>
          </p:cNvPr>
          <p:cNvSpPr/>
          <p:nvPr/>
        </p:nvSpPr>
        <p:spPr>
          <a:xfrm>
            <a:off x="1577976" y="1714500"/>
            <a:ext cx="9013824" cy="5003800"/>
          </a:xfrm>
          <a:prstGeom prst="rect">
            <a:avLst/>
          </a:prstGeom>
          <a:solidFill>
            <a:schemeClr val="bg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6" name="Table 5">
            <a:extLst>
              <a:ext uri="{FF2B5EF4-FFF2-40B4-BE49-F238E27FC236}">
                <a16:creationId xmlns:a16="http://schemas.microsoft.com/office/drawing/2014/main" id="{BF02BDED-2A08-4388-B356-E688ED879409}"/>
              </a:ext>
            </a:extLst>
          </p:cNvPr>
          <p:cNvGraphicFramePr>
            <a:graphicFrameLocks noGrp="1"/>
          </p:cNvGraphicFramePr>
          <p:nvPr>
            <p:extLst/>
          </p:nvPr>
        </p:nvGraphicFramePr>
        <p:xfrm>
          <a:off x="1805610" y="3482539"/>
          <a:ext cx="8697291" cy="396240"/>
        </p:xfrm>
        <a:graphic>
          <a:graphicData uri="http://schemas.openxmlformats.org/drawingml/2006/table">
            <a:tbl>
              <a:tblPr firstRow="1" bandRow="1">
                <a:tableStyleId>{5C22544A-7EE6-4342-B048-85BDC9FD1C3A}</a:tableStyleId>
              </a:tblPr>
              <a:tblGrid>
                <a:gridCol w="705653">
                  <a:extLst>
                    <a:ext uri="{9D8B030D-6E8A-4147-A177-3AD203B41FA5}">
                      <a16:colId xmlns:a16="http://schemas.microsoft.com/office/drawing/2014/main" val="20000"/>
                    </a:ext>
                  </a:extLst>
                </a:gridCol>
                <a:gridCol w="7991638">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latin typeface="Times New Roman" panose="02020603050405020304" pitchFamily="18" charset="0"/>
                          <a:cs typeface="Times New Roman" panose="02020603050405020304" pitchFamily="18" charset="0"/>
                        </a:rPr>
                        <a:t>=&gt;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Odds (who didn’t wear)</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2000" b="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4.06*</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Odds (who wore)</a:t>
                      </a:r>
                      <a:endParaRPr lang="en-US" sz="20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 name="Table 6">
            <a:extLst>
              <a:ext uri="{FF2B5EF4-FFF2-40B4-BE49-F238E27FC236}">
                <a16:creationId xmlns:a16="http://schemas.microsoft.com/office/drawing/2014/main" id="{32ED7962-CB8F-42E4-99F6-219782B221A6}"/>
              </a:ext>
            </a:extLst>
          </p:cNvPr>
          <p:cNvGraphicFramePr>
            <a:graphicFrameLocks noGrp="1"/>
          </p:cNvGraphicFramePr>
          <p:nvPr>
            <p:extLst>
              <p:ext uri="{D42A27DB-BD31-4B8C-83A1-F6EECF244321}">
                <p14:modId xmlns:p14="http://schemas.microsoft.com/office/powerpoint/2010/main" val="696212602"/>
              </p:ext>
            </p:extLst>
          </p:nvPr>
        </p:nvGraphicFramePr>
        <p:xfrm>
          <a:off x="1805610" y="2451100"/>
          <a:ext cx="8697290" cy="792480"/>
        </p:xfrm>
        <a:graphic>
          <a:graphicData uri="http://schemas.openxmlformats.org/drawingml/2006/table">
            <a:tbl>
              <a:tblPr firstRow="1" bandRow="1">
                <a:tableStyleId>{5C22544A-7EE6-4342-B048-85BDC9FD1C3A}</a:tableStyleId>
              </a:tblPr>
              <a:tblGrid>
                <a:gridCol w="734390">
                  <a:extLst>
                    <a:ext uri="{9D8B030D-6E8A-4147-A177-3AD203B41FA5}">
                      <a16:colId xmlns:a16="http://schemas.microsoft.com/office/drawing/2014/main" val="20000"/>
                    </a:ext>
                  </a:extLst>
                </a:gridCol>
                <a:gridCol w="5017278">
                  <a:extLst>
                    <a:ext uri="{9D8B030D-6E8A-4147-A177-3AD203B41FA5}">
                      <a16:colId xmlns:a16="http://schemas.microsoft.com/office/drawing/2014/main" val="20001"/>
                    </a:ext>
                  </a:extLst>
                </a:gridCol>
                <a:gridCol w="2945622">
                  <a:extLst>
                    <a:ext uri="{9D8B030D-6E8A-4147-A177-3AD203B41FA5}">
                      <a16:colId xmlns:a16="http://schemas.microsoft.com/office/drawing/2014/main" val="20002"/>
                    </a:ext>
                  </a:extLst>
                </a:gridCol>
              </a:tblGrid>
              <a:tr h="0">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bg1">
                              <a:lumMod val="10000"/>
                            </a:schemeClr>
                          </a:solidFill>
                          <a:latin typeface="Times New Roman" panose="02020603050405020304" pitchFamily="18" charset="0"/>
                          <a:cs typeface="Times New Roman" panose="02020603050405020304" pitchFamily="18" charset="0"/>
                        </a:rPr>
                        <a:t>=&gt;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Odds (who didn’t wear)</a:t>
                      </a:r>
                      <a:endParaRPr lang="en-US" sz="2000" b="0" dirty="0">
                        <a:solidFill>
                          <a:srgbClr val="FF0000"/>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a:r>
                        <a:rPr lang="en-US" sz="2000" b="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=4.06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Odds (who wore)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473354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AD1633A-4100-47AE-904F-5E2B18782986}"/>
              </a:ext>
            </a:extLst>
          </p:cNvPr>
          <p:cNvGraphicFramePr>
            <a:graphicFrameLocks noGrp="1"/>
          </p:cNvGraphicFramePr>
          <p:nvPr>
            <p:extLst/>
          </p:nvPr>
        </p:nvGraphicFramePr>
        <p:xfrm>
          <a:off x="185605" y="470154"/>
          <a:ext cx="11558427" cy="6367968"/>
        </p:xfrm>
        <a:graphic>
          <a:graphicData uri="http://schemas.openxmlformats.org/drawingml/2006/table">
            <a:tbl>
              <a:tblPr>
                <a:tableStyleId>{5C22544A-7EE6-4342-B048-85BDC9FD1C3A}</a:tableStyleId>
              </a:tblPr>
              <a:tblGrid>
                <a:gridCol w="450500">
                  <a:extLst>
                    <a:ext uri="{9D8B030D-6E8A-4147-A177-3AD203B41FA5}">
                      <a16:colId xmlns:a16="http://schemas.microsoft.com/office/drawing/2014/main" val="3144649494"/>
                    </a:ext>
                  </a:extLst>
                </a:gridCol>
                <a:gridCol w="3309730">
                  <a:extLst>
                    <a:ext uri="{9D8B030D-6E8A-4147-A177-3AD203B41FA5}">
                      <a16:colId xmlns:a16="http://schemas.microsoft.com/office/drawing/2014/main" val="465236286"/>
                    </a:ext>
                  </a:extLst>
                </a:gridCol>
                <a:gridCol w="2753139">
                  <a:extLst>
                    <a:ext uri="{9D8B030D-6E8A-4147-A177-3AD203B41FA5}">
                      <a16:colId xmlns:a16="http://schemas.microsoft.com/office/drawing/2014/main" val="3451655526"/>
                    </a:ext>
                  </a:extLst>
                </a:gridCol>
                <a:gridCol w="1083365">
                  <a:extLst>
                    <a:ext uri="{9D8B030D-6E8A-4147-A177-3AD203B41FA5}">
                      <a16:colId xmlns:a16="http://schemas.microsoft.com/office/drawing/2014/main" val="3643886189"/>
                    </a:ext>
                  </a:extLst>
                </a:gridCol>
                <a:gridCol w="2504661">
                  <a:extLst>
                    <a:ext uri="{9D8B030D-6E8A-4147-A177-3AD203B41FA5}">
                      <a16:colId xmlns:a16="http://schemas.microsoft.com/office/drawing/2014/main" val="4096727535"/>
                    </a:ext>
                  </a:extLst>
                </a:gridCol>
                <a:gridCol w="1457032">
                  <a:extLst>
                    <a:ext uri="{9D8B030D-6E8A-4147-A177-3AD203B41FA5}">
                      <a16:colId xmlns:a16="http://schemas.microsoft.com/office/drawing/2014/main" val="419452155"/>
                    </a:ext>
                  </a:extLst>
                </a:gridCol>
              </a:tblGrid>
              <a:tr h="237204">
                <a:tc gridSpan="2">
                  <a:txBody>
                    <a:bodyPr/>
                    <a:lstStyle/>
                    <a:p>
                      <a:pPr algn="l" fontAlgn="b"/>
                      <a:r>
                        <a:rPr lang="en-US" sz="1700" b="1" i="0" u="none" strike="noStrike" dirty="0">
                          <a:solidFill>
                            <a:srgbClr val="000000"/>
                          </a:solidFill>
                          <a:effectLst/>
                          <a:latin typeface="Times New Roman" panose="02020603050405020304" pitchFamily="18" charset="0"/>
                          <a:cs typeface="Times New Roman" panose="02020603050405020304" pitchFamily="18" charset="0"/>
                        </a:rPr>
                        <a:t>Independent variables</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Unadjusted OR (95% CI)</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p-value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Adjusted OR (95%) CI</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p-value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9112673"/>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Wearing mask</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62030948"/>
                  </a:ext>
                </a:extLst>
              </a:tr>
              <a:tr h="237204">
                <a:tc>
                  <a:txBody>
                    <a:bodyPr/>
                    <a:lstStyle/>
                    <a:p>
                      <a:pPr algn="l"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Wore mask</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94114319"/>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Did not wear mask</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3.84 (2.70, 5.47)</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4.06 (2.51, 6.55)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18690884"/>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Maintaining social distance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67480216"/>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Maintained social distance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470118443"/>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Did not maintain social distance</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3.15 (2.22, 4.47)</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2.61 (1.62, 4.2)</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40084190"/>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Sex of respondence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146419017"/>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Male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75800255"/>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Female</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0.76 (0.54, 1.06)</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0.105</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0.72 (0.45, 1.15)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0.167</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321365209"/>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Age in year</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0.99 (0.98, 1.01)</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0.44</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1.00 (0.98, 1.02)</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0.782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08635075"/>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Education level</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92750454"/>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No schooling</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6603883"/>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Primary complete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1.71 (1.03, 2.83)</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0.038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1.80 (0.91, 3.55)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0.092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89571628"/>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Secondary complete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4.34 (2.57, 7.32)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3.67 (1.82, 7.40)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&lt;0.001</a:t>
                      </a:r>
                      <a:endParaRPr kumimoji="0" lang="en-US" sz="17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44919172"/>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Higher</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12.0 (5.38, 26.76)</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8.43 (3.13, 22.7)</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28573159"/>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SES</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25537577"/>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poor</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26901015"/>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Middle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2.15 (1.36, 3.39)</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1.97 (1.07, 3.65)</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0.030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33890750"/>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Rich</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5.20 (3.15, 8.58)</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4.54 (2.32, 8.90)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19224051"/>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Washed their hand</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40077752"/>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No </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58530208"/>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Yes</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0.57 (0.40, 0.80)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0.55 (0.34, 0.88)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0.014</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93542564"/>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Body weight in kg</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1.16 (1.13, 1.19)</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1.15 (1.11, 1.18)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4719944"/>
                  </a:ext>
                </a:extLst>
              </a:tr>
            </a:tbl>
          </a:graphicData>
        </a:graphic>
      </p:graphicFrame>
      <p:sp>
        <p:nvSpPr>
          <p:cNvPr id="3" name="Rectangle 2">
            <a:extLst>
              <a:ext uri="{FF2B5EF4-FFF2-40B4-BE49-F238E27FC236}">
                <a16:creationId xmlns:a16="http://schemas.microsoft.com/office/drawing/2014/main" id="{0886F019-FC10-488A-877B-B9C5E0B07843}"/>
              </a:ext>
            </a:extLst>
          </p:cNvPr>
          <p:cNvSpPr/>
          <p:nvPr/>
        </p:nvSpPr>
        <p:spPr>
          <a:xfrm>
            <a:off x="0" y="0"/>
            <a:ext cx="12191999" cy="390684"/>
          </a:xfrm>
          <a:prstGeom prst="rect">
            <a:avLst/>
          </a:prstGeom>
        </p:spPr>
        <p:txBody>
          <a:bodyPr wrap="square">
            <a:spAutoFit/>
          </a:bodyPr>
          <a:lstStyle/>
          <a:p>
            <a:pPr algn="ctr">
              <a:lnSpc>
                <a:spcPct val="115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Table 2. Association between having COVID-19 and not wearing mask</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7E561C41-AF32-494F-BB5A-313FE9978468}"/>
              </a:ext>
            </a:extLst>
          </p:cNvPr>
          <p:cNvSpPr/>
          <p:nvPr/>
        </p:nvSpPr>
        <p:spPr>
          <a:xfrm>
            <a:off x="1577976" y="1714500"/>
            <a:ext cx="9013824" cy="5003800"/>
          </a:xfrm>
          <a:prstGeom prst="rect">
            <a:avLst/>
          </a:prstGeom>
          <a:solidFill>
            <a:schemeClr val="bg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6" name="Table 5">
            <a:extLst>
              <a:ext uri="{FF2B5EF4-FFF2-40B4-BE49-F238E27FC236}">
                <a16:creationId xmlns:a16="http://schemas.microsoft.com/office/drawing/2014/main" id="{BF02BDED-2A08-4388-B356-E688ED879409}"/>
              </a:ext>
            </a:extLst>
          </p:cNvPr>
          <p:cNvGraphicFramePr>
            <a:graphicFrameLocks noGrp="1"/>
          </p:cNvGraphicFramePr>
          <p:nvPr>
            <p:extLst/>
          </p:nvPr>
        </p:nvGraphicFramePr>
        <p:xfrm>
          <a:off x="1805610" y="3482539"/>
          <a:ext cx="8697291" cy="396240"/>
        </p:xfrm>
        <a:graphic>
          <a:graphicData uri="http://schemas.openxmlformats.org/drawingml/2006/table">
            <a:tbl>
              <a:tblPr firstRow="1" bandRow="1">
                <a:tableStyleId>{5C22544A-7EE6-4342-B048-85BDC9FD1C3A}</a:tableStyleId>
              </a:tblPr>
              <a:tblGrid>
                <a:gridCol w="705653">
                  <a:extLst>
                    <a:ext uri="{9D8B030D-6E8A-4147-A177-3AD203B41FA5}">
                      <a16:colId xmlns:a16="http://schemas.microsoft.com/office/drawing/2014/main" val="20000"/>
                    </a:ext>
                  </a:extLst>
                </a:gridCol>
                <a:gridCol w="7991638">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latin typeface="Times New Roman" panose="02020603050405020304" pitchFamily="18" charset="0"/>
                          <a:cs typeface="Times New Roman" panose="02020603050405020304" pitchFamily="18" charset="0"/>
                        </a:rPr>
                        <a:t>=&gt;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Odds (who didn’t wear)</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2000" b="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4.06*</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Odds (who wore)</a:t>
                      </a:r>
                      <a:endParaRPr lang="en-US" sz="20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 name="Table 6">
            <a:extLst>
              <a:ext uri="{FF2B5EF4-FFF2-40B4-BE49-F238E27FC236}">
                <a16:creationId xmlns:a16="http://schemas.microsoft.com/office/drawing/2014/main" id="{32ED7962-CB8F-42E4-99F6-219782B221A6}"/>
              </a:ext>
            </a:extLst>
          </p:cNvPr>
          <p:cNvGraphicFramePr>
            <a:graphicFrameLocks noGrp="1"/>
          </p:cNvGraphicFramePr>
          <p:nvPr>
            <p:extLst/>
          </p:nvPr>
        </p:nvGraphicFramePr>
        <p:xfrm>
          <a:off x="1805610" y="2451100"/>
          <a:ext cx="8697290" cy="792480"/>
        </p:xfrm>
        <a:graphic>
          <a:graphicData uri="http://schemas.openxmlformats.org/drawingml/2006/table">
            <a:tbl>
              <a:tblPr firstRow="1" bandRow="1">
                <a:tableStyleId>{5C22544A-7EE6-4342-B048-85BDC9FD1C3A}</a:tableStyleId>
              </a:tblPr>
              <a:tblGrid>
                <a:gridCol w="734390">
                  <a:extLst>
                    <a:ext uri="{9D8B030D-6E8A-4147-A177-3AD203B41FA5}">
                      <a16:colId xmlns:a16="http://schemas.microsoft.com/office/drawing/2014/main" val="20000"/>
                    </a:ext>
                  </a:extLst>
                </a:gridCol>
                <a:gridCol w="5017278">
                  <a:extLst>
                    <a:ext uri="{9D8B030D-6E8A-4147-A177-3AD203B41FA5}">
                      <a16:colId xmlns:a16="http://schemas.microsoft.com/office/drawing/2014/main" val="20001"/>
                    </a:ext>
                  </a:extLst>
                </a:gridCol>
                <a:gridCol w="2945622">
                  <a:extLst>
                    <a:ext uri="{9D8B030D-6E8A-4147-A177-3AD203B41FA5}">
                      <a16:colId xmlns:a16="http://schemas.microsoft.com/office/drawing/2014/main" val="20002"/>
                    </a:ext>
                  </a:extLst>
                </a:gridCol>
              </a:tblGrid>
              <a:tr h="0">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bg1">
                              <a:lumMod val="10000"/>
                            </a:schemeClr>
                          </a:solidFill>
                          <a:latin typeface="Times New Roman" panose="02020603050405020304" pitchFamily="18" charset="0"/>
                          <a:cs typeface="Times New Roman" panose="02020603050405020304" pitchFamily="18" charset="0"/>
                        </a:rPr>
                        <a:t>=&gt;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Odds (who didn’t wear)</a:t>
                      </a:r>
                      <a:endParaRPr lang="en-US" sz="2000" b="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a:r>
                        <a:rPr lang="en-US" sz="2000" b="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=4.06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Odds (who wore)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8" name="Rectangle 7">
            <a:extLst>
              <a:ext uri="{FF2B5EF4-FFF2-40B4-BE49-F238E27FC236}">
                <a16:creationId xmlns:a16="http://schemas.microsoft.com/office/drawing/2014/main" id="{9C7AAD16-4068-4B3A-8F63-44CD87FEDD7A}"/>
              </a:ext>
            </a:extLst>
          </p:cNvPr>
          <p:cNvSpPr/>
          <p:nvPr/>
        </p:nvSpPr>
        <p:spPr>
          <a:xfrm>
            <a:off x="1577976" y="4257814"/>
            <a:ext cx="8924924" cy="707886"/>
          </a:xfrm>
          <a:prstGeom prst="rect">
            <a:avLst/>
          </a:prstGeom>
        </p:spPr>
        <p:txBody>
          <a:bodyPr wrap="square">
            <a:spAutoFit/>
          </a:bodyPr>
          <a:lstStyle/>
          <a:p>
            <a:r>
              <a:rPr lang="en-US" sz="2000" b="1"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Interpretation</a:t>
            </a:r>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The odds of having COVID 19 was </a:t>
            </a:r>
            <a:r>
              <a:rPr lang="en-US" sz="2000" b="1"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4.06</a:t>
            </a:r>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time among the people who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didn’t wear mask </a:t>
            </a:r>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than the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people who wore</a:t>
            </a:r>
          </a:p>
        </p:txBody>
      </p:sp>
    </p:spTree>
    <p:extLst>
      <p:ext uri="{BB962C8B-B14F-4D97-AF65-F5344CB8AC3E}">
        <p14:creationId xmlns:p14="http://schemas.microsoft.com/office/powerpoint/2010/main" val="31430396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AD1633A-4100-47AE-904F-5E2B18782986}"/>
              </a:ext>
            </a:extLst>
          </p:cNvPr>
          <p:cNvGraphicFramePr>
            <a:graphicFrameLocks noGrp="1"/>
          </p:cNvGraphicFramePr>
          <p:nvPr>
            <p:extLst/>
          </p:nvPr>
        </p:nvGraphicFramePr>
        <p:xfrm>
          <a:off x="185605" y="470154"/>
          <a:ext cx="11558427" cy="6367968"/>
        </p:xfrm>
        <a:graphic>
          <a:graphicData uri="http://schemas.openxmlformats.org/drawingml/2006/table">
            <a:tbl>
              <a:tblPr>
                <a:tableStyleId>{5C22544A-7EE6-4342-B048-85BDC9FD1C3A}</a:tableStyleId>
              </a:tblPr>
              <a:tblGrid>
                <a:gridCol w="450500">
                  <a:extLst>
                    <a:ext uri="{9D8B030D-6E8A-4147-A177-3AD203B41FA5}">
                      <a16:colId xmlns:a16="http://schemas.microsoft.com/office/drawing/2014/main" val="3144649494"/>
                    </a:ext>
                  </a:extLst>
                </a:gridCol>
                <a:gridCol w="3309730">
                  <a:extLst>
                    <a:ext uri="{9D8B030D-6E8A-4147-A177-3AD203B41FA5}">
                      <a16:colId xmlns:a16="http://schemas.microsoft.com/office/drawing/2014/main" val="465236286"/>
                    </a:ext>
                  </a:extLst>
                </a:gridCol>
                <a:gridCol w="2753139">
                  <a:extLst>
                    <a:ext uri="{9D8B030D-6E8A-4147-A177-3AD203B41FA5}">
                      <a16:colId xmlns:a16="http://schemas.microsoft.com/office/drawing/2014/main" val="3451655526"/>
                    </a:ext>
                  </a:extLst>
                </a:gridCol>
                <a:gridCol w="1083365">
                  <a:extLst>
                    <a:ext uri="{9D8B030D-6E8A-4147-A177-3AD203B41FA5}">
                      <a16:colId xmlns:a16="http://schemas.microsoft.com/office/drawing/2014/main" val="3643886189"/>
                    </a:ext>
                  </a:extLst>
                </a:gridCol>
                <a:gridCol w="2504661">
                  <a:extLst>
                    <a:ext uri="{9D8B030D-6E8A-4147-A177-3AD203B41FA5}">
                      <a16:colId xmlns:a16="http://schemas.microsoft.com/office/drawing/2014/main" val="4096727535"/>
                    </a:ext>
                  </a:extLst>
                </a:gridCol>
                <a:gridCol w="1457032">
                  <a:extLst>
                    <a:ext uri="{9D8B030D-6E8A-4147-A177-3AD203B41FA5}">
                      <a16:colId xmlns:a16="http://schemas.microsoft.com/office/drawing/2014/main" val="419452155"/>
                    </a:ext>
                  </a:extLst>
                </a:gridCol>
              </a:tblGrid>
              <a:tr h="237204">
                <a:tc gridSpan="2">
                  <a:txBody>
                    <a:bodyPr/>
                    <a:lstStyle/>
                    <a:p>
                      <a:pPr algn="l" fontAlgn="b"/>
                      <a:r>
                        <a:rPr lang="en-US" sz="1700" b="1" i="0" u="none" strike="noStrike" dirty="0">
                          <a:solidFill>
                            <a:srgbClr val="000000"/>
                          </a:solidFill>
                          <a:effectLst/>
                          <a:latin typeface="Times New Roman" panose="02020603050405020304" pitchFamily="18" charset="0"/>
                          <a:cs typeface="Times New Roman" panose="02020603050405020304" pitchFamily="18" charset="0"/>
                        </a:rPr>
                        <a:t>Independent variables</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Unadjusted OR (95% CI)</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p-value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Adjusted OR (95%) CI</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p-value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9112673"/>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Wearing mask</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62030948"/>
                  </a:ext>
                </a:extLst>
              </a:tr>
              <a:tr h="237204">
                <a:tc>
                  <a:txBody>
                    <a:bodyPr/>
                    <a:lstStyle/>
                    <a:p>
                      <a:pPr algn="l"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Wore mask</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94114319"/>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Did not wear mask</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3.84 (2.70, 5.47)</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4.06 (2.51, 6.55)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18690884"/>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Maintaining social distance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67480216"/>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Maintained social distance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470118443"/>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Did not maintain social distance</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3.15 (2.22, 4.47)</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2.61 (1.62, 4.2)</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40084190"/>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Sex of respondence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146419017"/>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Male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75800255"/>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Female</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0.76 (0.54, 1.06)</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0.105</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0.72 (0.45, 1.15)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0.167</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321365209"/>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Age in year</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0.99 (0.98, 1.01)</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0.44</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1.00 (0.98, 1.02)</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0.782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08635075"/>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Education level</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92750454"/>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No schooling</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6603883"/>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Primary complete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1.71 (1.03, 2.83)</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0.038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1.80 (0.91, 3.55)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0.092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89571628"/>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Secondary complete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4.34 (2.57, 7.32)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3.67 (1.82, 7.40)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&lt;0.001</a:t>
                      </a:r>
                      <a:endParaRPr kumimoji="0" lang="en-US" sz="17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44919172"/>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Higher</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12.0 (5.38, 26.76)</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8.43 (3.13, 22.7)</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28573159"/>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SES</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25537577"/>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poor</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26901015"/>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Middle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2.15 (1.36, 3.39)</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1.97 (1.07, 3.65)</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0.030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33890750"/>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Rich</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5.20 (3.15, 8.58)</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4.54 (2.32, 8.90)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19224051"/>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Washed their hand</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40077752"/>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No </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58530208"/>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Yes</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0.57 (0.40, 0.80)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0.55 (0.34, 0.88)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0.014</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93542564"/>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Body weight in kg</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1.16 (1.13, 1.19)</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1.15 (1.11, 1.18)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4719944"/>
                  </a:ext>
                </a:extLst>
              </a:tr>
            </a:tbl>
          </a:graphicData>
        </a:graphic>
      </p:graphicFrame>
      <p:sp>
        <p:nvSpPr>
          <p:cNvPr id="3" name="Rectangle 2">
            <a:extLst>
              <a:ext uri="{FF2B5EF4-FFF2-40B4-BE49-F238E27FC236}">
                <a16:creationId xmlns:a16="http://schemas.microsoft.com/office/drawing/2014/main" id="{0886F019-FC10-488A-877B-B9C5E0B07843}"/>
              </a:ext>
            </a:extLst>
          </p:cNvPr>
          <p:cNvSpPr/>
          <p:nvPr/>
        </p:nvSpPr>
        <p:spPr>
          <a:xfrm>
            <a:off x="0" y="0"/>
            <a:ext cx="12191999" cy="390684"/>
          </a:xfrm>
          <a:prstGeom prst="rect">
            <a:avLst/>
          </a:prstGeom>
        </p:spPr>
        <p:txBody>
          <a:bodyPr wrap="square">
            <a:spAutoFit/>
          </a:bodyPr>
          <a:lstStyle/>
          <a:p>
            <a:pPr algn="ctr">
              <a:lnSpc>
                <a:spcPct val="115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Table 2. Association between having COVID-19 and not wearing mask</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7E561C41-AF32-494F-BB5A-313FE9978468}"/>
              </a:ext>
            </a:extLst>
          </p:cNvPr>
          <p:cNvSpPr/>
          <p:nvPr/>
        </p:nvSpPr>
        <p:spPr>
          <a:xfrm>
            <a:off x="1577976" y="1714500"/>
            <a:ext cx="9013824" cy="5003800"/>
          </a:xfrm>
          <a:prstGeom prst="rect">
            <a:avLst/>
          </a:prstGeom>
          <a:solidFill>
            <a:schemeClr val="bg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6" name="Table 5">
            <a:extLst>
              <a:ext uri="{FF2B5EF4-FFF2-40B4-BE49-F238E27FC236}">
                <a16:creationId xmlns:a16="http://schemas.microsoft.com/office/drawing/2014/main" id="{BF02BDED-2A08-4388-B356-E688ED879409}"/>
              </a:ext>
            </a:extLst>
          </p:cNvPr>
          <p:cNvGraphicFramePr>
            <a:graphicFrameLocks noGrp="1"/>
          </p:cNvGraphicFramePr>
          <p:nvPr>
            <p:extLst/>
          </p:nvPr>
        </p:nvGraphicFramePr>
        <p:xfrm>
          <a:off x="1805610" y="3482539"/>
          <a:ext cx="8697291" cy="396240"/>
        </p:xfrm>
        <a:graphic>
          <a:graphicData uri="http://schemas.openxmlformats.org/drawingml/2006/table">
            <a:tbl>
              <a:tblPr firstRow="1" bandRow="1">
                <a:tableStyleId>{5C22544A-7EE6-4342-B048-85BDC9FD1C3A}</a:tableStyleId>
              </a:tblPr>
              <a:tblGrid>
                <a:gridCol w="705653">
                  <a:extLst>
                    <a:ext uri="{9D8B030D-6E8A-4147-A177-3AD203B41FA5}">
                      <a16:colId xmlns:a16="http://schemas.microsoft.com/office/drawing/2014/main" val="20000"/>
                    </a:ext>
                  </a:extLst>
                </a:gridCol>
                <a:gridCol w="7991638">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latin typeface="Times New Roman" panose="02020603050405020304" pitchFamily="18" charset="0"/>
                          <a:cs typeface="Times New Roman" panose="02020603050405020304" pitchFamily="18" charset="0"/>
                        </a:rPr>
                        <a:t>=&gt;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Odds (who didn’t wear)</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2000" b="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4.06*</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Odds (who wore)</a:t>
                      </a:r>
                      <a:endParaRPr lang="en-US" sz="20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 name="Table 6">
            <a:extLst>
              <a:ext uri="{FF2B5EF4-FFF2-40B4-BE49-F238E27FC236}">
                <a16:creationId xmlns:a16="http://schemas.microsoft.com/office/drawing/2014/main" id="{32ED7962-CB8F-42E4-99F6-219782B221A6}"/>
              </a:ext>
            </a:extLst>
          </p:cNvPr>
          <p:cNvGraphicFramePr>
            <a:graphicFrameLocks noGrp="1"/>
          </p:cNvGraphicFramePr>
          <p:nvPr>
            <p:extLst/>
          </p:nvPr>
        </p:nvGraphicFramePr>
        <p:xfrm>
          <a:off x="1805610" y="2451100"/>
          <a:ext cx="8697290" cy="792480"/>
        </p:xfrm>
        <a:graphic>
          <a:graphicData uri="http://schemas.openxmlformats.org/drawingml/2006/table">
            <a:tbl>
              <a:tblPr firstRow="1" bandRow="1">
                <a:tableStyleId>{5C22544A-7EE6-4342-B048-85BDC9FD1C3A}</a:tableStyleId>
              </a:tblPr>
              <a:tblGrid>
                <a:gridCol w="734390">
                  <a:extLst>
                    <a:ext uri="{9D8B030D-6E8A-4147-A177-3AD203B41FA5}">
                      <a16:colId xmlns:a16="http://schemas.microsoft.com/office/drawing/2014/main" val="20000"/>
                    </a:ext>
                  </a:extLst>
                </a:gridCol>
                <a:gridCol w="5017278">
                  <a:extLst>
                    <a:ext uri="{9D8B030D-6E8A-4147-A177-3AD203B41FA5}">
                      <a16:colId xmlns:a16="http://schemas.microsoft.com/office/drawing/2014/main" val="20001"/>
                    </a:ext>
                  </a:extLst>
                </a:gridCol>
                <a:gridCol w="2945622">
                  <a:extLst>
                    <a:ext uri="{9D8B030D-6E8A-4147-A177-3AD203B41FA5}">
                      <a16:colId xmlns:a16="http://schemas.microsoft.com/office/drawing/2014/main" val="20002"/>
                    </a:ext>
                  </a:extLst>
                </a:gridCol>
              </a:tblGrid>
              <a:tr h="0">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bg1">
                              <a:lumMod val="10000"/>
                            </a:schemeClr>
                          </a:solidFill>
                          <a:latin typeface="Times New Roman" panose="02020603050405020304" pitchFamily="18" charset="0"/>
                          <a:cs typeface="Times New Roman" panose="02020603050405020304" pitchFamily="18" charset="0"/>
                        </a:rPr>
                        <a:t>=&gt;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Odds (who didn’t wear)</a:t>
                      </a:r>
                      <a:endParaRPr lang="en-US" sz="2000" b="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a:r>
                        <a:rPr lang="en-US" sz="2000" b="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=4.06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Odds (who wore)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8" name="Rectangle 7">
            <a:extLst>
              <a:ext uri="{FF2B5EF4-FFF2-40B4-BE49-F238E27FC236}">
                <a16:creationId xmlns:a16="http://schemas.microsoft.com/office/drawing/2014/main" id="{9C7AAD16-4068-4B3A-8F63-44CD87FEDD7A}"/>
              </a:ext>
            </a:extLst>
          </p:cNvPr>
          <p:cNvSpPr/>
          <p:nvPr/>
        </p:nvSpPr>
        <p:spPr>
          <a:xfrm>
            <a:off x="1577976" y="4257814"/>
            <a:ext cx="8924924" cy="707886"/>
          </a:xfrm>
          <a:prstGeom prst="rect">
            <a:avLst/>
          </a:prstGeom>
        </p:spPr>
        <p:txBody>
          <a:bodyPr wrap="square">
            <a:spAutoFit/>
          </a:bodyPr>
          <a:lstStyle/>
          <a:p>
            <a:r>
              <a:rPr lang="en-US" sz="2000" b="1"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Interpretation</a:t>
            </a:r>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The odds of having COVID 19 was </a:t>
            </a:r>
            <a:r>
              <a:rPr lang="en-US" sz="2000" b="1"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4.06</a:t>
            </a:r>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time among the people who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didn’t wear mask </a:t>
            </a:r>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than the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people who wore</a:t>
            </a:r>
          </a:p>
        </p:txBody>
      </p:sp>
      <p:sp>
        <p:nvSpPr>
          <p:cNvPr id="9" name="Rectangle 8">
            <a:extLst>
              <a:ext uri="{FF2B5EF4-FFF2-40B4-BE49-F238E27FC236}">
                <a16:creationId xmlns:a16="http://schemas.microsoft.com/office/drawing/2014/main" id="{D635A3D8-4B59-4C2B-BA7D-E834EBE7864E}"/>
              </a:ext>
            </a:extLst>
          </p:cNvPr>
          <p:cNvSpPr/>
          <p:nvPr/>
        </p:nvSpPr>
        <p:spPr>
          <a:xfrm>
            <a:off x="1577976" y="5486539"/>
            <a:ext cx="8924924" cy="707886"/>
          </a:xfrm>
          <a:prstGeom prst="rect">
            <a:avLst/>
          </a:prstGeom>
        </p:spPr>
        <p:txBody>
          <a:bodyPr wrap="square">
            <a:spAutoFit/>
          </a:bodyPr>
          <a:lstStyle/>
          <a:p>
            <a:r>
              <a:rPr lang="en-US" sz="2000" b="1"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Interpretation</a:t>
            </a:r>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The odds of not wearing mask was </a:t>
            </a:r>
            <a:r>
              <a:rPr lang="en-US" sz="2000" b="1"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4.06</a:t>
            </a:r>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 time among the people who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affected by COVID19 </a:t>
            </a:r>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than the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people who did not.</a:t>
            </a:r>
          </a:p>
        </p:txBody>
      </p:sp>
    </p:spTree>
    <p:extLst>
      <p:ext uri="{BB962C8B-B14F-4D97-AF65-F5344CB8AC3E}">
        <p14:creationId xmlns:p14="http://schemas.microsoft.com/office/powerpoint/2010/main" val="133903477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FF280026-8EB2-470C-86B7-D3B85164F831}"/>
              </a:ext>
            </a:extLst>
          </p:cNvPr>
          <p:cNvGraphicFramePr/>
          <p:nvPr>
            <p:extLst/>
          </p:nvPr>
        </p:nvGraphicFramePr>
        <p:xfrm>
          <a:off x="536713" y="725557"/>
          <a:ext cx="11430000" cy="582432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C72361FA-87FC-4DD7-944C-7ABFC575DB0B}"/>
              </a:ext>
            </a:extLst>
          </p:cNvPr>
          <p:cNvSpPr txBox="1"/>
          <p:nvPr/>
        </p:nvSpPr>
        <p:spPr>
          <a:xfrm>
            <a:off x="0" y="109330"/>
            <a:ext cx="12192000"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Figure 1. Prevalence of </a:t>
            </a:r>
            <a:r>
              <a:rPr lang="en-US" sz="2400" i="1" dirty="0">
                <a:latin typeface="Times New Roman" panose="02020603050405020304" pitchFamily="18" charset="0"/>
                <a:cs typeface="Times New Roman" panose="02020603050405020304" pitchFamily="18" charset="0"/>
              </a:rPr>
              <a:t>not wearing mask </a:t>
            </a:r>
            <a:r>
              <a:rPr lang="en-US" sz="2400" dirty="0">
                <a:latin typeface="Times New Roman" panose="02020603050405020304" pitchFamily="18" charset="0"/>
                <a:cs typeface="Times New Roman" panose="02020603050405020304" pitchFamily="18" charset="0"/>
              </a:rPr>
              <a:t>by COVID-19 status</a:t>
            </a:r>
          </a:p>
        </p:txBody>
      </p:sp>
    </p:spTree>
    <p:extLst>
      <p:ext uri="{BB962C8B-B14F-4D97-AF65-F5344CB8AC3E}">
        <p14:creationId xmlns:p14="http://schemas.microsoft.com/office/powerpoint/2010/main" val="122241520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206FC28-E374-44CE-B45F-2E3DEFFF7478}"/>
              </a:ext>
            </a:extLst>
          </p:cNvPr>
          <p:cNvGraphicFramePr>
            <a:graphicFrameLocks noGrp="1"/>
          </p:cNvGraphicFramePr>
          <p:nvPr>
            <p:extLst/>
          </p:nvPr>
        </p:nvGraphicFramePr>
        <p:xfrm>
          <a:off x="84759" y="844827"/>
          <a:ext cx="12107242" cy="5894070"/>
        </p:xfrm>
        <a:graphic>
          <a:graphicData uri="http://schemas.openxmlformats.org/drawingml/2006/table">
            <a:tbl>
              <a:tblPr>
                <a:tableStyleId>{5C22544A-7EE6-4342-B048-85BDC9FD1C3A}</a:tableStyleId>
              </a:tblPr>
              <a:tblGrid>
                <a:gridCol w="1076200">
                  <a:extLst>
                    <a:ext uri="{9D8B030D-6E8A-4147-A177-3AD203B41FA5}">
                      <a16:colId xmlns:a16="http://schemas.microsoft.com/office/drawing/2014/main" val="1078899355"/>
                    </a:ext>
                  </a:extLst>
                </a:gridCol>
                <a:gridCol w="4156476">
                  <a:extLst>
                    <a:ext uri="{9D8B030D-6E8A-4147-A177-3AD203B41FA5}">
                      <a16:colId xmlns:a16="http://schemas.microsoft.com/office/drawing/2014/main" val="2070339470"/>
                    </a:ext>
                  </a:extLst>
                </a:gridCol>
                <a:gridCol w="2146852">
                  <a:extLst>
                    <a:ext uri="{9D8B030D-6E8A-4147-A177-3AD203B41FA5}">
                      <a16:colId xmlns:a16="http://schemas.microsoft.com/office/drawing/2014/main" val="4096819222"/>
                    </a:ext>
                  </a:extLst>
                </a:gridCol>
                <a:gridCol w="1868556">
                  <a:extLst>
                    <a:ext uri="{9D8B030D-6E8A-4147-A177-3AD203B41FA5}">
                      <a16:colId xmlns:a16="http://schemas.microsoft.com/office/drawing/2014/main" val="3786187121"/>
                    </a:ext>
                  </a:extLst>
                </a:gridCol>
                <a:gridCol w="1659835">
                  <a:extLst>
                    <a:ext uri="{9D8B030D-6E8A-4147-A177-3AD203B41FA5}">
                      <a16:colId xmlns:a16="http://schemas.microsoft.com/office/drawing/2014/main" val="2309502656"/>
                    </a:ext>
                  </a:extLst>
                </a:gridCol>
                <a:gridCol w="1199323">
                  <a:extLst>
                    <a:ext uri="{9D8B030D-6E8A-4147-A177-3AD203B41FA5}">
                      <a16:colId xmlns:a16="http://schemas.microsoft.com/office/drawing/2014/main" val="971697952"/>
                    </a:ext>
                  </a:extLst>
                </a:gridCol>
              </a:tblGrid>
              <a:tr h="82296">
                <a:tc gridSpan="2">
                  <a:txBody>
                    <a:bodyPr/>
                    <a:lstStyle/>
                    <a:p>
                      <a:pPr algn="l" fontAlgn="b"/>
                      <a:r>
                        <a:rPr lang="en-US" sz="1800" b="1" u="none" strike="noStrike" dirty="0">
                          <a:solidFill>
                            <a:schemeClr val="tx1"/>
                          </a:solidFill>
                          <a:effectLst/>
                          <a:latin typeface="Times New Roman" panose="02020603050405020304" pitchFamily="18" charset="0"/>
                          <a:cs typeface="Times New Roman" panose="02020603050405020304" pitchFamily="18" charset="0"/>
                        </a:rPr>
                        <a:t>Indicators, n (%)</a:t>
                      </a:r>
                      <a:endParaRPr lang="en-US" sz="18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b="1" u="none" strike="noStrike" dirty="0">
                          <a:solidFill>
                            <a:schemeClr val="tx1"/>
                          </a:solidFill>
                          <a:effectLst/>
                          <a:latin typeface="Times New Roman" panose="02020603050405020304" pitchFamily="18" charset="0"/>
                          <a:cs typeface="Times New Roman" panose="02020603050405020304" pitchFamily="18" charset="0"/>
                        </a:rPr>
                        <a:t>Negative (275)</a:t>
                      </a:r>
                      <a:endParaRPr lang="en-US" sz="18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a:solidFill>
                            <a:schemeClr val="tx1"/>
                          </a:solidFill>
                          <a:effectLst/>
                          <a:latin typeface="Times New Roman" panose="02020603050405020304" pitchFamily="18" charset="0"/>
                          <a:cs typeface="Times New Roman" panose="02020603050405020304" pitchFamily="18" charset="0"/>
                        </a:rPr>
                        <a:t>Positive (275)</a:t>
                      </a:r>
                      <a:endParaRPr lang="en-US" sz="18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a:solidFill>
                            <a:schemeClr val="tx1"/>
                          </a:solidFill>
                          <a:effectLst/>
                          <a:latin typeface="Times New Roman" panose="02020603050405020304" pitchFamily="18" charset="0"/>
                          <a:cs typeface="Times New Roman" panose="02020603050405020304" pitchFamily="18" charset="0"/>
                        </a:rPr>
                        <a:t>All ( 550)</a:t>
                      </a:r>
                      <a:endParaRPr lang="en-US" sz="18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a:solidFill>
                            <a:schemeClr val="tx1"/>
                          </a:solidFill>
                          <a:effectLst/>
                          <a:latin typeface="Times New Roman" panose="02020603050405020304" pitchFamily="18" charset="0"/>
                          <a:cs typeface="Times New Roman" panose="02020603050405020304" pitchFamily="18" charset="0"/>
                        </a:rPr>
                        <a:t>p-value</a:t>
                      </a:r>
                      <a:endParaRPr lang="en-US" sz="18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128534"/>
                  </a:ext>
                </a:extLst>
              </a:tr>
              <a:tr h="82296">
                <a:tc gridSpan="2">
                  <a:txBody>
                    <a:bodyPr/>
                    <a:lstStyle/>
                    <a:p>
                      <a:pPr algn="l"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Did not wear mask</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99 (36.0)</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188 (68.4)</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287 (52.2)</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7580465"/>
                  </a:ext>
                </a:extLst>
              </a:tr>
              <a:tr h="82296">
                <a:tc gridSpan="2">
                  <a:txBody>
                    <a:bodyPr/>
                    <a:lstStyle/>
                    <a:p>
                      <a:pPr algn="l"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Did not maintain social distance</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86 (31.3)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162 (58.9)</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248 (45.1)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14931373"/>
                  </a:ext>
                </a:extLst>
              </a:tr>
              <a:tr h="82296">
                <a:tc gridSpan="2">
                  <a:txBody>
                    <a:bodyPr/>
                    <a:lstStyle/>
                    <a:p>
                      <a:pPr algn="l"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Female sex</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130 (47.3)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149 (54.2)</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279 (50.7)</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0.105</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9147604"/>
                  </a:ext>
                </a:extLst>
              </a:tr>
              <a:tr h="82296">
                <a:tc gridSpan="2">
                  <a:txBody>
                    <a:bodyPr/>
                    <a:lstStyle/>
                    <a:p>
                      <a:pPr algn="l"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Age in year (</a:t>
                      </a:r>
                      <a:r>
                        <a:rPr lang="en-US" sz="1800" u="none" strike="noStrike" dirty="0" err="1">
                          <a:solidFill>
                            <a:schemeClr val="tx1"/>
                          </a:solidFill>
                          <a:effectLst/>
                          <a:latin typeface="Times New Roman" panose="02020603050405020304" pitchFamily="18" charset="0"/>
                          <a:cs typeface="Times New Roman" panose="02020603050405020304" pitchFamily="18" charset="0"/>
                        </a:rPr>
                        <a:t>Mean±SD</a:t>
                      </a:r>
                      <a:r>
                        <a:rPr lang="en-US" sz="1800" u="none" strike="noStrike" dirty="0">
                          <a:solidFill>
                            <a:schemeClr val="tx1"/>
                          </a:solidFill>
                          <a:effectLst/>
                          <a:latin typeface="Times New Roman" panose="02020603050405020304" pitchFamily="18" charset="0"/>
                          <a:cs typeface="Times New Roman" panose="02020603050405020304" pitchFamily="18" charset="0"/>
                        </a:rPr>
                        <a:t>)</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50.1±0.72</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50.9±0.73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50.5±0.51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0.441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4385591"/>
                  </a:ext>
                </a:extLst>
              </a:tr>
              <a:tr h="82296">
                <a:tc gridSpan="2">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Occupation</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2846989"/>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Farmer</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114 (41.5)</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55 (20.0)</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169 (30.7)</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3313422"/>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Business</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130 (47.3)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111 (40.4)</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241 (43.8)</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15075505"/>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Service</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31 (11.3)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109 (39.6)</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140 (25.5)</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84419088"/>
                  </a:ext>
                </a:extLst>
              </a:tr>
              <a:tr h="82296">
                <a:tc gridSpan="2">
                  <a:txBody>
                    <a:bodyPr/>
                    <a:lstStyle/>
                    <a:p>
                      <a:pPr algn="l"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Education</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4942211"/>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No education</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75 (27.3)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30 (10.9)</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105 (19.1)</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8348937"/>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Primary complete</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126 (45.8)</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86 (31.3)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212 (38.5)</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87503693"/>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Secondary complete</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64 (23.3)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111 (40.4)</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175 (31.8)</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7415632"/>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Higher</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10 (3.6)</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48 (17.5)</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58 (10.5)</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38644403"/>
                  </a:ext>
                </a:extLst>
              </a:tr>
              <a:tr h="82296">
                <a:tc gridSpan="2">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SES</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036599"/>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Poor</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88 (32)</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37 (13.5)</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125 (22.7)</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94555906"/>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Middle</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133 (48.4)</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120 (43.6)</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253 (46)</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0758708"/>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Rich</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54 (19.6)</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118 (42.9)</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172 (31.3)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576263"/>
                  </a:ext>
                </a:extLst>
              </a:tr>
              <a:tr h="82296">
                <a:tc gridSpan="2">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Washed their hand</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137 (49.8)</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175 (63.6)</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312 (56.7)</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0.001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2713753"/>
                  </a:ext>
                </a:extLst>
              </a:tr>
              <a:tr h="82296">
                <a:tc gridSpan="2">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Body weight in kg</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73.1±0.42</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61.5±0.59</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67.3±0.44</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0.001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2810094"/>
                  </a:ext>
                </a:extLst>
              </a:tr>
              <a:tr h="82296">
                <a:tc gridSpan="2">
                  <a:txBody>
                    <a:bodyPr/>
                    <a:lstStyle/>
                    <a:p>
                      <a:pPr algn="l"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Monthly income in thousand Taka (Median, IQR)</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61 (57, 67)</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60 (57, 66)</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61 (57, 67)</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0.681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847238"/>
                  </a:ext>
                </a:extLst>
              </a:tr>
            </a:tbl>
          </a:graphicData>
        </a:graphic>
      </p:graphicFrame>
      <p:sp>
        <p:nvSpPr>
          <p:cNvPr id="2" name="TextBox 1">
            <a:extLst>
              <a:ext uri="{FF2B5EF4-FFF2-40B4-BE49-F238E27FC236}">
                <a16:creationId xmlns:a16="http://schemas.microsoft.com/office/drawing/2014/main" id="{3D20F2F6-61C9-4F92-859B-AD99B89B2B5D}"/>
              </a:ext>
            </a:extLst>
          </p:cNvPr>
          <p:cNvSpPr txBox="1"/>
          <p:nvPr/>
        </p:nvSpPr>
        <p:spPr>
          <a:xfrm>
            <a:off x="0" y="109330"/>
            <a:ext cx="12192000"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Table 1. General characteristics of participants</a:t>
            </a:r>
          </a:p>
        </p:txBody>
      </p:sp>
    </p:spTree>
    <p:extLst>
      <p:ext uri="{BB962C8B-B14F-4D97-AF65-F5344CB8AC3E}">
        <p14:creationId xmlns:p14="http://schemas.microsoft.com/office/powerpoint/2010/main" val="37472837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206FC28-E374-44CE-B45F-2E3DEFFF7478}"/>
              </a:ext>
            </a:extLst>
          </p:cNvPr>
          <p:cNvGraphicFramePr>
            <a:graphicFrameLocks noGrp="1"/>
          </p:cNvGraphicFramePr>
          <p:nvPr>
            <p:extLst/>
          </p:nvPr>
        </p:nvGraphicFramePr>
        <p:xfrm>
          <a:off x="84759" y="844827"/>
          <a:ext cx="12107242" cy="5894070"/>
        </p:xfrm>
        <a:graphic>
          <a:graphicData uri="http://schemas.openxmlformats.org/drawingml/2006/table">
            <a:tbl>
              <a:tblPr>
                <a:tableStyleId>{5C22544A-7EE6-4342-B048-85BDC9FD1C3A}</a:tableStyleId>
              </a:tblPr>
              <a:tblGrid>
                <a:gridCol w="1076200">
                  <a:extLst>
                    <a:ext uri="{9D8B030D-6E8A-4147-A177-3AD203B41FA5}">
                      <a16:colId xmlns:a16="http://schemas.microsoft.com/office/drawing/2014/main" val="1078899355"/>
                    </a:ext>
                  </a:extLst>
                </a:gridCol>
                <a:gridCol w="4156476">
                  <a:extLst>
                    <a:ext uri="{9D8B030D-6E8A-4147-A177-3AD203B41FA5}">
                      <a16:colId xmlns:a16="http://schemas.microsoft.com/office/drawing/2014/main" val="2070339470"/>
                    </a:ext>
                  </a:extLst>
                </a:gridCol>
                <a:gridCol w="2146852">
                  <a:extLst>
                    <a:ext uri="{9D8B030D-6E8A-4147-A177-3AD203B41FA5}">
                      <a16:colId xmlns:a16="http://schemas.microsoft.com/office/drawing/2014/main" val="4096819222"/>
                    </a:ext>
                  </a:extLst>
                </a:gridCol>
                <a:gridCol w="1868556">
                  <a:extLst>
                    <a:ext uri="{9D8B030D-6E8A-4147-A177-3AD203B41FA5}">
                      <a16:colId xmlns:a16="http://schemas.microsoft.com/office/drawing/2014/main" val="3786187121"/>
                    </a:ext>
                  </a:extLst>
                </a:gridCol>
                <a:gridCol w="1659835">
                  <a:extLst>
                    <a:ext uri="{9D8B030D-6E8A-4147-A177-3AD203B41FA5}">
                      <a16:colId xmlns:a16="http://schemas.microsoft.com/office/drawing/2014/main" val="2309502656"/>
                    </a:ext>
                  </a:extLst>
                </a:gridCol>
                <a:gridCol w="1199323">
                  <a:extLst>
                    <a:ext uri="{9D8B030D-6E8A-4147-A177-3AD203B41FA5}">
                      <a16:colId xmlns:a16="http://schemas.microsoft.com/office/drawing/2014/main" val="971697952"/>
                    </a:ext>
                  </a:extLst>
                </a:gridCol>
              </a:tblGrid>
              <a:tr h="82296">
                <a:tc gridSpan="2">
                  <a:txBody>
                    <a:bodyPr/>
                    <a:lstStyle/>
                    <a:p>
                      <a:pPr algn="l" fontAlgn="b"/>
                      <a:r>
                        <a:rPr lang="en-US" sz="1800" b="1" u="none" strike="noStrike" dirty="0">
                          <a:solidFill>
                            <a:schemeClr val="tx1"/>
                          </a:solidFill>
                          <a:effectLst/>
                          <a:latin typeface="Times New Roman" panose="02020603050405020304" pitchFamily="18" charset="0"/>
                          <a:cs typeface="Times New Roman" panose="02020603050405020304" pitchFamily="18" charset="0"/>
                        </a:rPr>
                        <a:t>Indicators, n (%)</a:t>
                      </a:r>
                      <a:endParaRPr lang="en-US" sz="18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b="1" u="none" strike="noStrike" dirty="0">
                          <a:solidFill>
                            <a:schemeClr val="tx1"/>
                          </a:solidFill>
                          <a:effectLst/>
                          <a:latin typeface="Times New Roman" panose="02020603050405020304" pitchFamily="18" charset="0"/>
                          <a:cs typeface="Times New Roman" panose="02020603050405020304" pitchFamily="18" charset="0"/>
                        </a:rPr>
                        <a:t>Negative (275)</a:t>
                      </a:r>
                      <a:endParaRPr lang="en-US" sz="18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a:solidFill>
                            <a:schemeClr val="tx1"/>
                          </a:solidFill>
                          <a:effectLst/>
                          <a:latin typeface="Times New Roman" panose="02020603050405020304" pitchFamily="18" charset="0"/>
                          <a:cs typeface="Times New Roman" panose="02020603050405020304" pitchFamily="18" charset="0"/>
                        </a:rPr>
                        <a:t>Positive (275)</a:t>
                      </a:r>
                      <a:endParaRPr lang="en-US" sz="18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a:solidFill>
                            <a:schemeClr val="tx1"/>
                          </a:solidFill>
                          <a:effectLst/>
                          <a:latin typeface="Times New Roman" panose="02020603050405020304" pitchFamily="18" charset="0"/>
                          <a:cs typeface="Times New Roman" panose="02020603050405020304" pitchFamily="18" charset="0"/>
                        </a:rPr>
                        <a:t>All ( 550)</a:t>
                      </a:r>
                      <a:endParaRPr lang="en-US" sz="18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a:solidFill>
                            <a:schemeClr val="tx1"/>
                          </a:solidFill>
                          <a:effectLst/>
                          <a:latin typeface="Times New Roman" panose="02020603050405020304" pitchFamily="18" charset="0"/>
                          <a:cs typeface="Times New Roman" panose="02020603050405020304" pitchFamily="18" charset="0"/>
                        </a:rPr>
                        <a:t>p-value</a:t>
                      </a:r>
                      <a:endParaRPr lang="en-US" sz="18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128534"/>
                  </a:ext>
                </a:extLst>
              </a:tr>
              <a:tr h="82296">
                <a:tc gridSpan="2">
                  <a:txBody>
                    <a:bodyPr/>
                    <a:lstStyle/>
                    <a:p>
                      <a:pPr algn="l"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Did not wear mask</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schemeClr>
                    </a:solid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99 (36.0)</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schemeClr>
                    </a:solid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188 (68.4)</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schemeClr>
                    </a:solid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287 (52.2)</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schemeClr>
                    </a:solid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37580465"/>
                  </a:ext>
                </a:extLst>
              </a:tr>
              <a:tr h="82296">
                <a:tc gridSpan="2">
                  <a:txBody>
                    <a:bodyPr/>
                    <a:lstStyle/>
                    <a:p>
                      <a:pPr algn="l"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Did not maintain social distance</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86 (31.3)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162 (58.9)</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248 (45.1)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14931373"/>
                  </a:ext>
                </a:extLst>
              </a:tr>
              <a:tr h="82296">
                <a:tc gridSpan="2">
                  <a:txBody>
                    <a:bodyPr/>
                    <a:lstStyle/>
                    <a:p>
                      <a:pPr algn="l"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Female sex</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130 (47.3)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149 (54.2)</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279 (50.7)</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0.105</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9147604"/>
                  </a:ext>
                </a:extLst>
              </a:tr>
              <a:tr h="82296">
                <a:tc gridSpan="2">
                  <a:txBody>
                    <a:bodyPr/>
                    <a:lstStyle/>
                    <a:p>
                      <a:pPr algn="l"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Age in year (</a:t>
                      </a:r>
                      <a:r>
                        <a:rPr lang="en-US" sz="1800" u="none" strike="noStrike" dirty="0" err="1">
                          <a:solidFill>
                            <a:schemeClr val="tx1"/>
                          </a:solidFill>
                          <a:effectLst/>
                          <a:latin typeface="Times New Roman" panose="02020603050405020304" pitchFamily="18" charset="0"/>
                          <a:cs typeface="Times New Roman" panose="02020603050405020304" pitchFamily="18" charset="0"/>
                        </a:rPr>
                        <a:t>Mean±SD</a:t>
                      </a:r>
                      <a:r>
                        <a:rPr lang="en-US" sz="1800" u="none" strike="noStrike" dirty="0">
                          <a:solidFill>
                            <a:schemeClr val="tx1"/>
                          </a:solidFill>
                          <a:effectLst/>
                          <a:latin typeface="Times New Roman" panose="02020603050405020304" pitchFamily="18" charset="0"/>
                          <a:cs typeface="Times New Roman" panose="02020603050405020304" pitchFamily="18" charset="0"/>
                        </a:rPr>
                        <a:t>)</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50.1±0.72</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50.9±0.73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50.5±0.51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0.441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4385591"/>
                  </a:ext>
                </a:extLst>
              </a:tr>
              <a:tr h="82296">
                <a:tc gridSpan="2">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Occupation</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2846989"/>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Farmer</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114 (41.5)</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55 (20.0)</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169 (30.7)</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3313422"/>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Business</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130 (47.3)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111 (40.4)</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241 (43.8)</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15075505"/>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Service</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31 (11.3)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109 (39.6)</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140 (25.5)</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84419088"/>
                  </a:ext>
                </a:extLst>
              </a:tr>
              <a:tr h="82296">
                <a:tc gridSpan="2">
                  <a:txBody>
                    <a:bodyPr/>
                    <a:lstStyle/>
                    <a:p>
                      <a:pPr algn="l"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Education</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4942211"/>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No education</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75 (27.3)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30 (10.9)</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105 (19.1)</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8348937"/>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Primary complete</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126 (45.8)</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86 (31.3)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212 (38.5)</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87503693"/>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Secondary complete</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64 (23.3)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111 (40.4)</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175 (31.8)</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7415632"/>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Higher</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10 (3.6)</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48 (17.5)</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58 (10.5)</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38644403"/>
                  </a:ext>
                </a:extLst>
              </a:tr>
              <a:tr h="82296">
                <a:tc gridSpan="2">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SES</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036599"/>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Poor</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88 (32)</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37 (13.5)</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125 (22.7)</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94555906"/>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Middle</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133 (48.4)</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120 (43.6)</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253 (46)</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0758708"/>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Rich</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54 (19.6)</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118 (42.9)</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172 (31.3)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576263"/>
                  </a:ext>
                </a:extLst>
              </a:tr>
              <a:tr h="82296">
                <a:tc gridSpan="2">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Washed their hand</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137 (49.8)</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175 (63.6)</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312 (56.7)</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0.001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2713753"/>
                  </a:ext>
                </a:extLst>
              </a:tr>
              <a:tr h="82296">
                <a:tc gridSpan="2">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Body weight in kg</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73.1±0.42</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61.5±0.59</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67.3±0.44</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0.001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2810094"/>
                  </a:ext>
                </a:extLst>
              </a:tr>
              <a:tr h="82296">
                <a:tc gridSpan="2">
                  <a:txBody>
                    <a:bodyPr/>
                    <a:lstStyle/>
                    <a:p>
                      <a:pPr algn="l"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Monthly income in thousand Taka (Median, IQR)</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61 (57, 67)</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60 (57, 66)</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61 (57, 67)</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0.681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847238"/>
                  </a:ext>
                </a:extLst>
              </a:tr>
            </a:tbl>
          </a:graphicData>
        </a:graphic>
      </p:graphicFrame>
      <p:sp>
        <p:nvSpPr>
          <p:cNvPr id="2" name="TextBox 1">
            <a:extLst>
              <a:ext uri="{FF2B5EF4-FFF2-40B4-BE49-F238E27FC236}">
                <a16:creationId xmlns:a16="http://schemas.microsoft.com/office/drawing/2014/main" id="{3D20F2F6-61C9-4F92-859B-AD99B89B2B5D}"/>
              </a:ext>
            </a:extLst>
          </p:cNvPr>
          <p:cNvSpPr txBox="1"/>
          <p:nvPr/>
        </p:nvSpPr>
        <p:spPr>
          <a:xfrm>
            <a:off x="0" y="109330"/>
            <a:ext cx="12192000"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Table 1. General characteristics of participants</a:t>
            </a:r>
          </a:p>
        </p:txBody>
      </p:sp>
    </p:spTree>
    <p:extLst>
      <p:ext uri="{BB962C8B-B14F-4D97-AF65-F5344CB8AC3E}">
        <p14:creationId xmlns:p14="http://schemas.microsoft.com/office/powerpoint/2010/main" val="362082279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206FC28-E374-44CE-B45F-2E3DEFFF7478}"/>
              </a:ext>
            </a:extLst>
          </p:cNvPr>
          <p:cNvGraphicFramePr>
            <a:graphicFrameLocks noGrp="1"/>
          </p:cNvGraphicFramePr>
          <p:nvPr>
            <p:extLst/>
          </p:nvPr>
        </p:nvGraphicFramePr>
        <p:xfrm>
          <a:off x="84758" y="854600"/>
          <a:ext cx="12107242" cy="5894070"/>
        </p:xfrm>
        <a:graphic>
          <a:graphicData uri="http://schemas.openxmlformats.org/drawingml/2006/table">
            <a:tbl>
              <a:tblPr>
                <a:tableStyleId>{5C22544A-7EE6-4342-B048-85BDC9FD1C3A}</a:tableStyleId>
              </a:tblPr>
              <a:tblGrid>
                <a:gridCol w="1076200">
                  <a:extLst>
                    <a:ext uri="{9D8B030D-6E8A-4147-A177-3AD203B41FA5}">
                      <a16:colId xmlns:a16="http://schemas.microsoft.com/office/drawing/2014/main" val="1078899355"/>
                    </a:ext>
                  </a:extLst>
                </a:gridCol>
                <a:gridCol w="4156476">
                  <a:extLst>
                    <a:ext uri="{9D8B030D-6E8A-4147-A177-3AD203B41FA5}">
                      <a16:colId xmlns:a16="http://schemas.microsoft.com/office/drawing/2014/main" val="2070339470"/>
                    </a:ext>
                  </a:extLst>
                </a:gridCol>
                <a:gridCol w="2146852">
                  <a:extLst>
                    <a:ext uri="{9D8B030D-6E8A-4147-A177-3AD203B41FA5}">
                      <a16:colId xmlns:a16="http://schemas.microsoft.com/office/drawing/2014/main" val="4096819222"/>
                    </a:ext>
                  </a:extLst>
                </a:gridCol>
                <a:gridCol w="1868556">
                  <a:extLst>
                    <a:ext uri="{9D8B030D-6E8A-4147-A177-3AD203B41FA5}">
                      <a16:colId xmlns:a16="http://schemas.microsoft.com/office/drawing/2014/main" val="3786187121"/>
                    </a:ext>
                  </a:extLst>
                </a:gridCol>
                <a:gridCol w="1659835">
                  <a:extLst>
                    <a:ext uri="{9D8B030D-6E8A-4147-A177-3AD203B41FA5}">
                      <a16:colId xmlns:a16="http://schemas.microsoft.com/office/drawing/2014/main" val="2309502656"/>
                    </a:ext>
                  </a:extLst>
                </a:gridCol>
                <a:gridCol w="1199323">
                  <a:extLst>
                    <a:ext uri="{9D8B030D-6E8A-4147-A177-3AD203B41FA5}">
                      <a16:colId xmlns:a16="http://schemas.microsoft.com/office/drawing/2014/main" val="971697952"/>
                    </a:ext>
                  </a:extLst>
                </a:gridCol>
              </a:tblGrid>
              <a:tr h="82296">
                <a:tc gridSpan="2">
                  <a:txBody>
                    <a:bodyPr/>
                    <a:lstStyle/>
                    <a:p>
                      <a:pPr algn="l" fontAlgn="b"/>
                      <a:r>
                        <a:rPr lang="en-US" sz="1800" b="1" u="none" strike="noStrike" dirty="0">
                          <a:solidFill>
                            <a:schemeClr val="tx1"/>
                          </a:solidFill>
                          <a:effectLst/>
                          <a:latin typeface="Times New Roman" panose="02020603050405020304" pitchFamily="18" charset="0"/>
                          <a:cs typeface="Times New Roman" panose="02020603050405020304" pitchFamily="18" charset="0"/>
                        </a:rPr>
                        <a:t>Indicators, n (%)</a:t>
                      </a:r>
                      <a:endParaRPr lang="en-US" sz="18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b="1" u="none" strike="noStrike" dirty="0">
                          <a:solidFill>
                            <a:schemeClr val="tx1"/>
                          </a:solidFill>
                          <a:effectLst/>
                          <a:latin typeface="Times New Roman" panose="02020603050405020304" pitchFamily="18" charset="0"/>
                          <a:cs typeface="Times New Roman" panose="02020603050405020304" pitchFamily="18" charset="0"/>
                        </a:rPr>
                        <a:t>Negative (275)</a:t>
                      </a:r>
                      <a:endParaRPr lang="en-US" sz="18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a:solidFill>
                            <a:schemeClr val="tx1"/>
                          </a:solidFill>
                          <a:effectLst/>
                          <a:latin typeface="Times New Roman" panose="02020603050405020304" pitchFamily="18" charset="0"/>
                          <a:cs typeface="Times New Roman" panose="02020603050405020304" pitchFamily="18" charset="0"/>
                        </a:rPr>
                        <a:t>Positive (275)</a:t>
                      </a:r>
                      <a:endParaRPr lang="en-US" sz="18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a:solidFill>
                            <a:schemeClr val="tx1"/>
                          </a:solidFill>
                          <a:effectLst/>
                          <a:latin typeface="Times New Roman" panose="02020603050405020304" pitchFamily="18" charset="0"/>
                          <a:cs typeface="Times New Roman" panose="02020603050405020304" pitchFamily="18" charset="0"/>
                        </a:rPr>
                        <a:t>All ( 550)</a:t>
                      </a:r>
                      <a:endParaRPr lang="en-US" sz="18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a:solidFill>
                            <a:schemeClr val="tx1"/>
                          </a:solidFill>
                          <a:effectLst/>
                          <a:latin typeface="Times New Roman" panose="02020603050405020304" pitchFamily="18" charset="0"/>
                          <a:cs typeface="Times New Roman" panose="02020603050405020304" pitchFamily="18" charset="0"/>
                        </a:rPr>
                        <a:t>p-value</a:t>
                      </a:r>
                      <a:endParaRPr lang="en-US" sz="18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128534"/>
                  </a:ext>
                </a:extLst>
              </a:tr>
              <a:tr h="82296">
                <a:tc gridSpan="2">
                  <a:txBody>
                    <a:bodyPr/>
                    <a:lstStyle/>
                    <a:p>
                      <a:pPr algn="l"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Did not wear mask</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99 (36.0)</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188 (68.4)</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287 (52.2)</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bg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7580465"/>
                  </a:ext>
                </a:extLst>
              </a:tr>
              <a:tr h="82296">
                <a:tc gridSpan="2">
                  <a:txBody>
                    <a:bodyPr/>
                    <a:lstStyle/>
                    <a:p>
                      <a:pPr algn="l"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Did not maintain social distance</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86 (31.3)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162 (58.9)</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248 (45.1)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14931373"/>
                  </a:ext>
                </a:extLst>
              </a:tr>
              <a:tr h="82296">
                <a:tc gridSpan="2">
                  <a:txBody>
                    <a:bodyPr/>
                    <a:lstStyle/>
                    <a:p>
                      <a:pPr algn="l"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Female sex</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130 (47.3)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149 (54.2)</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279 (50.7)</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0.105</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9147604"/>
                  </a:ext>
                </a:extLst>
              </a:tr>
              <a:tr h="82296">
                <a:tc gridSpan="2">
                  <a:txBody>
                    <a:bodyPr/>
                    <a:lstStyle/>
                    <a:p>
                      <a:pPr algn="l"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Age in year (</a:t>
                      </a:r>
                      <a:r>
                        <a:rPr lang="en-US" sz="1800" u="none" strike="noStrike" dirty="0" err="1">
                          <a:solidFill>
                            <a:schemeClr val="tx1"/>
                          </a:solidFill>
                          <a:effectLst/>
                          <a:latin typeface="Times New Roman" panose="02020603050405020304" pitchFamily="18" charset="0"/>
                          <a:cs typeface="Times New Roman" panose="02020603050405020304" pitchFamily="18" charset="0"/>
                        </a:rPr>
                        <a:t>Mean±SD</a:t>
                      </a:r>
                      <a:r>
                        <a:rPr lang="en-US" sz="1800" u="none" strike="noStrike" dirty="0">
                          <a:solidFill>
                            <a:schemeClr val="tx1"/>
                          </a:solidFill>
                          <a:effectLst/>
                          <a:latin typeface="Times New Roman" panose="02020603050405020304" pitchFamily="18" charset="0"/>
                          <a:cs typeface="Times New Roman" panose="02020603050405020304" pitchFamily="18" charset="0"/>
                        </a:rPr>
                        <a:t>)</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50.1±0.72</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50.9±0.73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50.5±0.51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0.441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4385591"/>
                  </a:ext>
                </a:extLst>
              </a:tr>
              <a:tr h="82296">
                <a:tc gridSpan="2">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Occupation</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2846989"/>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Farmer</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114 (41.5)</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55 (20.0)</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169 (30.7)</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3313422"/>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Business</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130 (47.3)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111 (40.4)</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241 (43.8)</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15075505"/>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Service</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31 (11.3)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109 (39.6)</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140 (25.5)</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84419088"/>
                  </a:ext>
                </a:extLst>
              </a:tr>
              <a:tr h="82296">
                <a:tc gridSpan="2">
                  <a:txBody>
                    <a:bodyPr/>
                    <a:lstStyle/>
                    <a:p>
                      <a:pPr algn="l"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Education</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4942211"/>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No education</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75 (27.3)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30 (10.9)</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105 (19.1)</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8348937"/>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Primary complete</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126 (45.8)</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86 (31.3)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212 (38.5)</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87503693"/>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Secondary complete</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64 (23.3)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111 (40.4)</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175 (31.8)</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7415632"/>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Higher</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10 (3.6)</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48 (17.5)</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58 (10.5)</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38644403"/>
                  </a:ext>
                </a:extLst>
              </a:tr>
              <a:tr h="82296">
                <a:tc gridSpan="2">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SES</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036599"/>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Poor</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88 (32)</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37 (13.5)</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125 (22.7)</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&lt;0.001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94555906"/>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Middle</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133 (48.4)</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120 (43.6)</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253 (46)</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0758708"/>
                  </a:ext>
                </a:extLst>
              </a:tr>
              <a:tr h="82296">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Rich</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54 (19.6)</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118 (42.9)</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172 (31.3)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576263"/>
                  </a:ext>
                </a:extLst>
              </a:tr>
              <a:tr h="82296">
                <a:tc gridSpan="2">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Washed their hand</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137 (49.8)</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175 (63.6)</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312 (56.7)</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0.001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2713753"/>
                  </a:ext>
                </a:extLst>
              </a:tr>
              <a:tr h="82296">
                <a:tc gridSpan="2">
                  <a:txBody>
                    <a:bodyPr/>
                    <a:lstStyle/>
                    <a:p>
                      <a:pPr algn="l" fontAlgn="b"/>
                      <a:r>
                        <a:rPr lang="en-US" sz="1800" u="none" strike="noStrike">
                          <a:solidFill>
                            <a:schemeClr val="tx1"/>
                          </a:solidFill>
                          <a:effectLst/>
                          <a:latin typeface="Times New Roman" panose="02020603050405020304" pitchFamily="18" charset="0"/>
                          <a:cs typeface="Times New Roman" panose="02020603050405020304" pitchFamily="18" charset="0"/>
                        </a:rPr>
                        <a:t>Body weight in kg</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73.1±0.42</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61.5±0.59</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67.3±0.44</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0.001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2810094"/>
                  </a:ext>
                </a:extLst>
              </a:tr>
              <a:tr h="82296">
                <a:tc gridSpan="2">
                  <a:txBody>
                    <a:bodyPr/>
                    <a:lstStyle/>
                    <a:p>
                      <a:pPr algn="l"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Monthly income in thousand Taka (Median, IQR)</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61 (57, 67)</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60 (57, 66)</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a:solidFill>
                            <a:schemeClr val="tx1"/>
                          </a:solidFill>
                          <a:effectLst/>
                          <a:latin typeface="Times New Roman" panose="02020603050405020304" pitchFamily="18" charset="0"/>
                          <a:cs typeface="Times New Roman" panose="02020603050405020304" pitchFamily="18" charset="0"/>
                        </a:rPr>
                        <a:t>61 (57, 67)</a:t>
                      </a:r>
                      <a:endParaRPr lang="en-US" sz="1800" b="0" i="0" u="none" strike="noStrike">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solidFill>
                            <a:schemeClr val="tx1"/>
                          </a:solidFill>
                          <a:effectLst/>
                          <a:latin typeface="Times New Roman" panose="02020603050405020304" pitchFamily="18" charset="0"/>
                          <a:cs typeface="Times New Roman" panose="02020603050405020304" pitchFamily="18" charset="0"/>
                        </a:rPr>
                        <a:t>0.681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847238"/>
                  </a:ext>
                </a:extLst>
              </a:tr>
            </a:tbl>
          </a:graphicData>
        </a:graphic>
      </p:graphicFrame>
      <p:sp>
        <p:nvSpPr>
          <p:cNvPr id="2" name="TextBox 1">
            <a:extLst>
              <a:ext uri="{FF2B5EF4-FFF2-40B4-BE49-F238E27FC236}">
                <a16:creationId xmlns:a16="http://schemas.microsoft.com/office/drawing/2014/main" id="{3D20F2F6-61C9-4F92-859B-AD99B89B2B5D}"/>
              </a:ext>
            </a:extLst>
          </p:cNvPr>
          <p:cNvSpPr txBox="1"/>
          <p:nvPr/>
        </p:nvSpPr>
        <p:spPr>
          <a:xfrm>
            <a:off x="0" y="109330"/>
            <a:ext cx="12192000"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Table 1. General characteristics of participants</a:t>
            </a:r>
          </a:p>
        </p:txBody>
      </p:sp>
    </p:spTree>
    <p:extLst>
      <p:ext uri="{BB962C8B-B14F-4D97-AF65-F5344CB8AC3E}">
        <p14:creationId xmlns:p14="http://schemas.microsoft.com/office/powerpoint/2010/main" val="171170273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AD1633A-4100-47AE-904F-5E2B18782986}"/>
              </a:ext>
            </a:extLst>
          </p:cNvPr>
          <p:cNvGraphicFramePr>
            <a:graphicFrameLocks noGrp="1"/>
          </p:cNvGraphicFramePr>
          <p:nvPr>
            <p:extLst/>
          </p:nvPr>
        </p:nvGraphicFramePr>
        <p:xfrm>
          <a:off x="185605" y="470154"/>
          <a:ext cx="11558427" cy="6367968"/>
        </p:xfrm>
        <a:graphic>
          <a:graphicData uri="http://schemas.openxmlformats.org/drawingml/2006/table">
            <a:tbl>
              <a:tblPr>
                <a:tableStyleId>{5C22544A-7EE6-4342-B048-85BDC9FD1C3A}</a:tableStyleId>
              </a:tblPr>
              <a:tblGrid>
                <a:gridCol w="450500">
                  <a:extLst>
                    <a:ext uri="{9D8B030D-6E8A-4147-A177-3AD203B41FA5}">
                      <a16:colId xmlns:a16="http://schemas.microsoft.com/office/drawing/2014/main" val="3144649494"/>
                    </a:ext>
                  </a:extLst>
                </a:gridCol>
                <a:gridCol w="3309730">
                  <a:extLst>
                    <a:ext uri="{9D8B030D-6E8A-4147-A177-3AD203B41FA5}">
                      <a16:colId xmlns:a16="http://schemas.microsoft.com/office/drawing/2014/main" val="465236286"/>
                    </a:ext>
                  </a:extLst>
                </a:gridCol>
                <a:gridCol w="2753139">
                  <a:extLst>
                    <a:ext uri="{9D8B030D-6E8A-4147-A177-3AD203B41FA5}">
                      <a16:colId xmlns:a16="http://schemas.microsoft.com/office/drawing/2014/main" val="3451655526"/>
                    </a:ext>
                  </a:extLst>
                </a:gridCol>
                <a:gridCol w="1083365">
                  <a:extLst>
                    <a:ext uri="{9D8B030D-6E8A-4147-A177-3AD203B41FA5}">
                      <a16:colId xmlns:a16="http://schemas.microsoft.com/office/drawing/2014/main" val="3643886189"/>
                    </a:ext>
                  </a:extLst>
                </a:gridCol>
                <a:gridCol w="2504661">
                  <a:extLst>
                    <a:ext uri="{9D8B030D-6E8A-4147-A177-3AD203B41FA5}">
                      <a16:colId xmlns:a16="http://schemas.microsoft.com/office/drawing/2014/main" val="4096727535"/>
                    </a:ext>
                  </a:extLst>
                </a:gridCol>
                <a:gridCol w="1457032">
                  <a:extLst>
                    <a:ext uri="{9D8B030D-6E8A-4147-A177-3AD203B41FA5}">
                      <a16:colId xmlns:a16="http://schemas.microsoft.com/office/drawing/2014/main" val="419452155"/>
                    </a:ext>
                  </a:extLst>
                </a:gridCol>
              </a:tblGrid>
              <a:tr h="237204">
                <a:tc gridSpan="2">
                  <a:txBody>
                    <a:bodyPr/>
                    <a:lstStyle/>
                    <a:p>
                      <a:pPr algn="l" fontAlgn="b"/>
                      <a:r>
                        <a:rPr lang="en-US" sz="1700" b="1" i="0" u="none" strike="noStrike" dirty="0">
                          <a:solidFill>
                            <a:srgbClr val="000000"/>
                          </a:solidFill>
                          <a:effectLst/>
                          <a:latin typeface="Times New Roman" panose="02020603050405020304" pitchFamily="18" charset="0"/>
                          <a:cs typeface="Times New Roman" panose="02020603050405020304" pitchFamily="18" charset="0"/>
                        </a:rPr>
                        <a:t>Independent variables</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Unadjusted OR (95% CI)</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p-value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Adjusted OR (95</a:t>
                      </a:r>
                      <a:r>
                        <a:rPr lang="en-US" sz="1700" b="1" u="none" strike="noStrike">
                          <a:effectLst/>
                          <a:latin typeface="Times New Roman" panose="02020603050405020304" pitchFamily="18" charset="0"/>
                          <a:cs typeface="Times New Roman" panose="02020603050405020304" pitchFamily="18" charset="0"/>
                        </a:rPr>
                        <a:t>% CI)</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effectLst/>
                          <a:latin typeface="Times New Roman" panose="02020603050405020304" pitchFamily="18" charset="0"/>
                          <a:cs typeface="Times New Roman" panose="02020603050405020304" pitchFamily="18" charset="0"/>
                        </a:rPr>
                        <a:t>p-value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9112673"/>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Wearing mask</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62030948"/>
                  </a:ext>
                </a:extLst>
              </a:tr>
              <a:tr h="237204">
                <a:tc>
                  <a:txBody>
                    <a:bodyPr/>
                    <a:lstStyle/>
                    <a:p>
                      <a:pPr algn="l"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Wore mask</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94114319"/>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Did not wear mask</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3.84 (2.70, 5.47)</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4.06 (2.51, 6.55)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18690884"/>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Maintaining social distance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67480216"/>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Maintained social distance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470118443"/>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Did not maintain social distance</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3.15 (2.22, 4.47)</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2.61 (1.62, 4.2)</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40084190"/>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Sex of respondence</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146419017"/>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Male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75800255"/>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Female</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0.76 (0.54, 1.06)</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0.105</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0.72 (0.45, 1.15)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0.167</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321365209"/>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Age in year</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0.99 (0.98, 1.01)</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0.44</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1.00 (0.98, 1.02)</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0.782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08635075"/>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Education level</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92750454"/>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No schooling</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6603883"/>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Primary complete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1.71 (1.03, 2.83)</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0.038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1.80 (0.91, 3.55)</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0.092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89571628"/>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Secondary complete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4.34 (2.57, 7.32)</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3.67 (1.82, 7.40)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&lt;0.001</a:t>
                      </a:r>
                      <a:endParaRPr kumimoji="0" lang="en-US" sz="17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44919172"/>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Higher</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12.0 (5.38, 26.76)</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8.43 (3.13, 22.7)</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28573159"/>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SES</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25537577"/>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poor</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26901015"/>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Middle</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2.15 (1.36, 3.39)</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1.97 (1.07, 3.65)</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0.030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33890750"/>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Rich</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5.20 (3.15, 8.58)</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4.54 (2.32, 8.90)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19224051"/>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Washed their hand</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40077752"/>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a:effectLst/>
                          <a:latin typeface="Times New Roman" panose="02020603050405020304" pitchFamily="18" charset="0"/>
                          <a:cs typeface="Times New Roman" panose="02020603050405020304" pitchFamily="18" charset="0"/>
                        </a:rPr>
                        <a:t>No </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0" i="0" u="none" strike="noStrike" dirty="0">
                          <a:solidFill>
                            <a:srgbClr val="000000"/>
                          </a:solidFill>
                          <a:effectLst/>
                          <a:latin typeface="Times New Roman" panose="02020603050405020304" pitchFamily="18" charset="0"/>
                          <a:cs typeface="Times New Roman" panose="02020603050405020304" pitchFamily="18" charset="0"/>
                        </a:rPr>
                        <a:t>Reference</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58530208"/>
                  </a:ext>
                </a:extLst>
              </a:tr>
              <a:tr h="237204">
                <a:tc>
                  <a:txBody>
                    <a:bodyPr/>
                    <a:lstStyle/>
                    <a:p>
                      <a:pPr algn="l" fontAlgn="b"/>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r>
                        <a:rPr lang="en-US" sz="1700" u="none" strike="noStrike" dirty="0">
                          <a:effectLst/>
                          <a:latin typeface="Times New Roman" panose="02020603050405020304" pitchFamily="18" charset="0"/>
                          <a:cs typeface="Times New Roman" panose="02020603050405020304" pitchFamily="18" charset="0"/>
                        </a:rPr>
                        <a:t>Yes</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0.57 (0.40, 0.80)</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0.55 (0.34, 0.88)</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0.014</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93542564"/>
                  </a:ext>
                </a:extLst>
              </a:tr>
              <a:tr h="237204">
                <a:tc gridSpan="2">
                  <a:txBody>
                    <a:bodyPr/>
                    <a:lstStyle/>
                    <a:p>
                      <a:pPr algn="l" fontAlgn="b"/>
                      <a:r>
                        <a:rPr lang="en-US" sz="1700" b="1" u="none" strike="noStrike" dirty="0">
                          <a:effectLst/>
                          <a:latin typeface="Times New Roman" panose="02020603050405020304" pitchFamily="18" charset="0"/>
                          <a:cs typeface="Times New Roman" panose="02020603050405020304" pitchFamily="18" charset="0"/>
                        </a:rPr>
                        <a:t>Body weight in kg</a:t>
                      </a:r>
                      <a:endParaRPr lang="en-US" sz="1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1.16 (1.13, 1.19)</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effectLst/>
                          <a:latin typeface="Times New Roman" panose="02020603050405020304" pitchFamily="18" charset="0"/>
                          <a:cs typeface="Times New Roman" panose="02020603050405020304" pitchFamily="18" charset="0"/>
                        </a:rPr>
                        <a:t>&lt;0.001</a:t>
                      </a:r>
                      <a:endParaRPr lang="en-US" sz="17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effectLst/>
                          <a:latin typeface="Times New Roman" panose="02020603050405020304" pitchFamily="18" charset="0"/>
                          <a:cs typeface="Times New Roman" panose="02020603050405020304" pitchFamily="18" charset="0"/>
                        </a:rPr>
                        <a:t>1.15 (1.11, 1.18)</a:t>
                      </a:r>
                      <a:endParaRPr lang="en-US" sz="1700" b="0" i="0" u="none" strike="noStrike">
                        <a:solidFill>
                          <a:srgbClr val="000000"/>
                        </a:solidFill>
                        <a:effectLst/>
                        <a:latin typeface="Times New Roman" panose="02020603050405020304" pitchFamily="18" charset="0"/>
                        <a:cs typeface="Times New Roman" panose="02020603050405020304" pitchFamily="18" charset="0"/>
                      </a:endParaRP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i="0" u="none" strike="noStrike" dirty="0">
                          <a:solidFill>
                            <a:srgbClr val="000000"/>
                          </a:solidFill>
                          <a:effectLst/>
                          <a:latin typeface="Times New Roman" panose="02020603050405020304" pitchFamily="18" charset="0"/>
                          <a:cs typeface="Times New Roman" panose="02020603050405020304" pitchFamily="18" charset="0"/>
                        </a:rPr>
                        <a:t>&lt;0.001</a:t>
                      </a:r>
                    </a:p>
                  </a:txBody>
                  <a:tcPr marL="6252" marR="6252" marT="625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4719944"/>
                  </a:ext>
                </a:extLst>
              </a:tr>
            </a:tbl>
          </a:graphicData>
        </a:graphic>
      </p:graphicFrame>
      <p:sp>
        <p:nvSpPr>
          <p:cNvPr id="3" name="Rectangle 2">
            <a:extLst>
              <a:ext uri="{FF2B5EF4-FFF2-40B4-BE49-F238E27FC236}">
                <a16:creationId xmlns:a16="http://schemas.microsoft.com/office/drawing/2014/main" id="{0886F019-FC10-488A-877B-B9C5E0B07843}"/>
              </a:ext>
            </a:extLst>
          </p:cNvPr>
          <p:cNvSpPr/>
          <p:nvPr/>
        </p:nvSpPr>
        <p:spPr>
          <a:xfrm>
            <a:off x="0" y="0"/>
            <a:ext cx="12191999" cy="390684"/>
          </a:xfrm>
          <a:prstGeom prst="rect">
            <a:avLst/>
          </a:prstGeom>
        </p:spPr>
        <p:txBody>
          <a:bodyPr wrap="square">
            <a:spAutoFit/>
          </a:bodyPr>
          <a:lstStyle/>
          <a:p>
            <a:pPr algn="ctr">
              <a:lnSpc>
                <a:spcPct val="115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Table 2. Association between having COVID-19 and not wearing mask</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7322508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1"/>
          <p:cNvSpPr>
            <a:spLocks noGrp="1"/>
          </p:cNvSpPr>
          <p:nvPr>
            <p:ph type="body" sz="quarter" idx="10"/>
          </p:nvPr>
        </p:nvSpPr>
        <p:spPr>
          <a:xfrm>
            <a:off x="2063526" y="216000"/>
            <a:ext cx="7704000" cy="576000"/>
          </a:xfrm>
        </p:spPr>
        <p:txBody>
          <a:bodyPr/>
          <a:lstStyle/>
          <a:p>
            <a:pPr algn="ctr"/>
            <a:r>
              <a:rPr lang="en-US" dirty="0"/>
              <a:t>Data Analysis Plan</a:t>
            </a:r>
          </a:p>
        </p:txBody>
      </p:sp>
      <p:sp>
        <p:nvSpPr>
          <p:cNvPr id="5" name="Text Placeholder 4">
            <a:extLst>
              <a:ext uri="{FF2B5EF4-FFF2-40B4-BE49-F238E27FC236}">
                <a16:creationId xmlns:a16="http://schemas.microsoft.com/office/drawing/2014/main" id="{FFE11F9C-03CE-4B1C-8ABB-E5BDFFD9E112}"/>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41067899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1"/>
          <p:cNvSpPr>
            <a:spLocks noGrp="1"/>
          </p:cNvSpPr>
          <p:nvPr>
            <p:ph type="body" sz="quarter" idx="10"/>
          </p:nvPr>
        </p:nvSpPr>
        <p:spPr>
          <a:xfrm>
            <a:off x="2063526" y="216000"/>
            <a:ext cx="7704000" cy="576000"/>
          </a:xfrm>
        </p:spPr>
        <p:txBody>
          <a:bodyPr/>
          <a:lstStyle/>
          <a:p>
            <a:pPr algn="ctr"/>
            <a:r>
              <a:rPr lang="en-US" dirty="0"/>
              <a:t>Data Analysis Plan</a:t>
            </a:r>
          </a:p>
        </p:txBody>
      </p:sp>
      <p:sp>
        <p:nvSpPr>
          <p:cNvPr id="3" name="Text Placeholder 2"/>
          <p:cNvSpPr>
            <a:spLocks noGrp="1"/>
          </p:cNvSpPr>
          <p:nvPr>
            <p:ph type="body" sz="quarter" idx="11"/>
          </p:nvPr>
        </p:nvSpPr>
        <p:spPr>
          <a:xfrm>
            <a:off x="404949" y="1172326"/>
            <a:ext cx="11495314" cy="4327451"/>
          </a:xfrm>
        </p:spPr>
        <p:txBody>
          <a:bodyPr/>
          <a:lstStyle/>
          <a:p>
            <a:pPr algn="just"/>
            <a:r>
              <a:rPr lang="en-US" sz="2000" b="1"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Data management: </a:t>
            </a:r>
            <a:r>
              <a:rPr lang="en-US" sz="2000" dirty="0">
                <a:solidFill>
                  <a:schemeClr val="bg1">
                    <a:lumMod val="10000"/>
                  </a:schemeClr>
                </a:solidFill>
                <a:latin typeface="Tahoma" panose="020B0604030504040204" pitchFamily="34" charset="0"/>
                <a:ea typeface="Tahoma" panose="020B0604030504040204" pitchFamily="34" charset="0"/>
                <a:cs typeface="Tahoma" panose="020B0604030504040204" pitchFamily="34" charset="0"/>
              </a:rPr>
              <a:t>All data will be entered via MS Access software where maximum validation rules will be set upped in the data system to prevent errors during data entry such as uniqueness, requirements, skipping rule, range of values, conditional field, and exact number of digit. During data entry period, following activities will be performed regularly such as editing (after getting feedback), updating, range check, duplication check, consistency check, frequency check, and cross tabulation. In case of any unusual observation the issue will be discussed and resolved. After completing data entry, data will be transferred to Stata/SPSS software and variable label and value will be setup on the basis of our questionnaire. </a:t>
            </a:r>
          </a:p>
        </p:txBody>
      </p:sp>
    </p:spTree>
    <p:extLst>
      <p:ext uri="{BB962C8B-B14F-4D97-AF65-F5344CB8AC3E}">
        <p14:creationId xmlns:p14="http://schemas.microsoft.com/office/powerpoint/2010/main" val="2541020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8979</TotalTime>
  <Words>11563</Words>
  <Application>Microsoft Office PowerPoint</Application>
  <PresentationFormat>Widescreen</PresentationFormat>
  <Paragraphs>3986</Paragraphs>
  <Slides>179</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179</vt:i4>
      </vt:variant>
    </vt:vector>
  </HeadingPairs>
  <TitlesOfParts>
    <vt:vector size="188" baseType="lpstr">
      <vt:lpstr>Arial</vt:lpstr>
      <vt:lpstr>Calibri</vt:lpstr>
      <vt:lpstr>Calibri Light</vt:lpstr>
      <vt:lpstr>Courier New</vt:lpstr>
      <vt:lpstr>Tahoma</vt:lpstr>
      <vt:lpstr>Times New Roman</vt:lpstr>
      <vt:lpstr>Vrinda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Descriptive findings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Logistic Regression analysis</vt:lpstr>
      <vt:lpstr>Logistic Regression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dc:creator>
  <cp:lastModifiedBy>Md. Ahshanul Haque</cp:lastModifiedBy>
  <cp:revision>796</cp:revision>
  <cp:lastPrinted>2016-04-25T13:22:15Z</cp:lastPrinted>
  <dcterms:created xsi:type="dcterms:W3CDTF">2016-04-10T15:20:29Z</dcterms:created>
  <dcterms:modified xsi:type="dcterms:W3CDTF">2021-11-22T04:52:58Z</dcterms:modified>
</cp:coreProperties>
</file>